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2"/>
  </p:notesMasterIdLst>
  <p:sldIdLst>
    <p:sldId id="256" r:id="rId2"/>
    <p:sldId id="258" r:id="rId3"/>
    <p:sldId id="257" r:id="rId4"/>
    <p:sldId id="259" r:id="rId5"/>
    <p:sldId id="260" r:id="rId6"/>
    <p:sldId id="261" r:id="rId7"/>
    <p:sldId id="262" r:id="rId8"/>
    <p:sldId id="277" r:id="rId9"/>
    <p:sldId id="275" r:id="rId10"/>
    <p:sldId id="276" r:id="rId11"/>
    <p:sldId id="284" r:id="rId12"/>
    <p:sldId id="285"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80" r:id="rId26"/>
    <p:sldId id="281" r:id="rId27"/>
    <p:sldId id="282" r:id="rId28"/>
    <p:sldId id="283" r:id="rId29"/>
    <p:sldId id="278" r:id="rId30"/>
    <p:sldId id="279"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947" autoAdjust="0"/>
    <p:restoredTop sz="94660"/>
  </p:normalViewPr>
  <p:slideViewPr>
    <p:cSldViewPr>
      <p:cViewPr varScale="1">
        <p:scale>
          <a:sx n="75" d="100"/>
          <a:sy n="75" d="100"/>
        </p:scale>
        <p:origin x="-498"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Worksheet4.xlsx"/></Relationships>
</file>

<file path=ppt/charts/chart1.xml><?xml version="1.0" encoding="utf-8"?>
<c:chartSpace xmlns:c="http://schemas.openxmlformats.org/drawingml/2006/chart" xmlns:a="http://schemas.openxmlformats.org/drawingml/2006/main" xmlns:r="http://schemas.openxmlformats.org/officeDocument/2006/relationships">
  <c:lang val="en-US"/>
  <c:chart>
    <c:plotArea>
      <c:layout>
        <c:manualLayout>
          <c:layoutTarget val="inner"/>
          <c:xMode val="edge"/>
          <c:yMode val="edge"/>
          <c:x val="7.5388374861630469E-2"/>
          <c:y val="3.9146773320001681E-2"/>
          <c:w val="0.68869573000987794"/>
          <c:h val="0.72875536391284423"/>
        </c:manualLayout>
      </c:layout>
      <c:barChart>
        <c:barDir val="col"/>
        <c:grouping val="clustered"/>
        <c:ser>
          <c:idx val="0"/>
          <c:order val="0"/>
          <c:tx>
            <c:strRef>
              <c:f>Sheet1!$B$1</c:f>
              <c:strCache>
                <c:ptCount val="1"/>
                <c:pt idx="0">
                  <c:v>Nose Bridge Width</c:v>
                </c:pt>
              </c:strCache>
            </c:strRef>
          </c:tx>
          <c:cat>
            <c:strRef>
              <c:f>Sheet1!$A$2:$A$11</c:f>
              <c:strCache>
                <c:ptCount val="10"/>
                <c:pt idx="0">
                  <c:v>Aditya</c:v>
                </c:pt>
                <c:pt idx="1">
                  <c:v>Jahnavi</c:v>
                </c:pt>
                <c:pt idx="2">
                  <c:v>Siddhant</c:v>
                </c:pt>
                <c:pt idx="3">
                  <c:v>Kaevaan</c:v>
                </c:pt>
                <c:pt idx="4">
                  <c:v>Um - e - hani</c:v>
                </c:pt>
                <c:pt idx="5">
                  <c:v>Jai.T</c:v>
                </c:pt>
                <c:pt idx="6">
                  <c:v>Ahaan</c:v>
                </c:pt>
                <c:pt idx="7">
                  <c:v>Sankhalp</c:v>
                </c:pt>
                <c:pt idx="8">
                  <c:v>Nishna</c:v>
                </c:pt>
                <c:pt idx="9">
                  <c:v>Natasha</c:v>
                </c:pt>
              </c:strCache>
            </c:strRef>
          </c:cat>
          <c:val>
            <c:numRef>
              <c:f>Sheet1!$B$2:$B$11</c:f>
              <c:numCache>
                <c:formatCode>General</c:formatCode>
                <c:ptCount val="10"/>
                <c:pt idx="0">
                  <c:v>1</c:v>
                </c:pt>
                <c:pt idx="1">
                  <c:v>1</c:v>
                </c:pt>
                <c:pt idx="2">
                  <c:v>1</c:v>
                </c:pt>
                <c:pt idx="3">
                  <c:v>1</c:v>
                </c:pt>
                <c:pt idx="4">
                  <c:v>1</c:v>
                </c:pt>
                <c:pt idx="5">
                  <c:v>1</c:v>
                </c:pt>
                <c:pt idx="6">
                  <c:v>1</c:v>
                </c:pt>
                <c:pt idx="7">
                  <c:v>1</c:v>
                </c:pt>
                <c:pt idx="8">
                  <c:v>1</c:v>
                </c:pt>
                <c:pt idx="9">
                  <c:v>1</c:v>
                </c:pt>
              </c:numCache>
            </c:numRef>
          </c:val>
        </c:ser>
        <c:ser>
          <c:idx val="1"/>
          <c:order val="1"/>
          <c:tx>
            <c:strRef>
              <c:f>Sheet1!$C$1</c:f>
              <c:strCache>
                <c:ptCount val="1"/>
                <c:pt idx="0">
                  <c:v>Eye width</c:v>
                </c:pt>
              </c:strCache>
            </c:strRef>
          </c:tx>
          <c:cat>
            <c:strRef>
              <c:f>Sheet1!$A$2:$A$11</c:f>
              <c:strCache>
                <c:ptCount val="10"/>
                <c:pt idx="0">
                  <c:v>Aditya</c:v>
                </c:pt>
                <c:pt idx="1">
                  <c:v>Jahnavi</c:v>
                </c:pt>
                <c:pt idx="2">
                  <c:v>Siddhant</c:v>
                </c:pt>
                <c:pt idx="3">
                  <c:v>Kaevaan</c:v>
                </c:pt>
                <c:pt idx="4">
                  <c:v>Um - e - hani</c:v>
                </c:pt>
                <c:pt idx="5">
                  <c:v>Jai.T</c:v>
                </c:pt>
                <c:pt idx="6">
                  <c:v>Ahaan</c:v>
                </c:pt>
                <c:pt idx="7">
                  <c:v>Sankhalp</c:v>
                </c:pt>
                <c:pt idx="8">
                  <c:v>Nishna</c:v>
                </c:pt>
                <c:pt idx="9">
                  <c:v>Natasha</c:v>
                </c:pt>
              </c:strCache>
            </c:strRef>
          </c:cat>
          <c:val>
            <c:numRef>
              <c:f>Sheet1!$C$2:$C$11</c:f>
              <c:numCache>
                <c:formatCode>General</c:formatCode>
                <c:ptCount val="10"/>
                <c:pt idx="0">
                  <c:v>1</c:v>
                </c:pt>
                <c:pt idx="1">
                  <c:v>1.1000000000000001</c:v>
                </c:pt>
                <c:pt idx="2">
                  <c:v>2</c:v>
                </c:pt>
                <c:pt idx="3">
                  <c:v>1.5</c:v>
                </c:pt>
                <c:pt idx="4">
                  <c:v>1.4</c:v>
                </c:pt>
                <c:pt idx="5">
                  <c:v>1.1000000000000001</c:v>
                </c:pt>
                <c:pt idx="6">
                  <c:v>1.3</c:v>
                </c:pt>
                <c:pt idx="7">
                  <c:v>1</c:v>
                </c:pt>
                <c:pt idx="8">
                  <c:v>1.1000000000000001</c:v>
                </c:pt>
                <c:pt idx="9">
                  <c:v>1.3</c:v>
                </c:pt>
              </c:numCache>
            </c:numRef>
          </c:val>
        </c:ser>
        <c:axId val="59482880"/>
        <c:axId val="59484800"/>
      </c:barChart>
      <c:catAx>
        <c:axId val="59482880"/>
        <c:scaling>
          <c:orientation val="minMax"/>
        </c:scaling>
        <c:axPos val="b"/>
        <c:title>
          <c:tx>
            <c:rich>
              <a:bodyPr/>
              <a:lstStyle/>
              <a:p>
                <a:pPr>
                  <a:defRPr/>
                </a:pPr>
                <a:r>
                  <a:rPr lang="en-US" dirty="0" smtClean="0"/>
                  <a:t>Names</a:t>
                </a:r>
                <a:endParaRPr lang="en-US" dirty="0"/>
              </a:p>
            </c:rich>
          </c:tx>
          <c:layout/>
        </c:title>
        <c:tickLblPos val="nextTo"/>
        <c:crossAx val="59484800"/>
        <c:crosses val="autoZero"/>
        <c:auto val="1"/>
        <c:lblAlgn val="ctr"/>
        <c:lblOffset val="100"/>
      </c:catAx>
      <c:valAx>
        <c:axId val="59484800"/>
        <c:scaling>
          <c:orientation val="minMax"/>
        </c:scaling>
        <c:axPos val="l"/>
        <c:minorGridlines/>
        <c:title>
          <c:tx>
            <c:rich>
              <a:bodyPr rot="-5400000" vert="horz"/>
              <a:lstStyle/>
              <a:p>
                <a:pPr>
                  <a:defRPr/>
                </a:pPr>
                <a:r>
                  <a:rPr lang="en-US" dirty="0" smtClean="0"/>
                  <a:t>Value</a:t>
                </a:r>
                <a:endParaRPr lang="en-US" dirty="0"/>
              </a:p>
            </c:rich>
          </c:tx>
          <c:layout>
            <c:manualLayout>
              <c:xMode val="edge"/>
              <c:yMode val="edge"/>
              <c:x val="7.3099423619678592E-3"/>
              <c:y val="0.37567387409907127"/>
            </c:manualLayout>
          </c:layout>
        </c:title>
        <c:numFmt formatCode="General" sourceLinked="1"/>
        <c:tickLblPos val="nextTo"/>
        <c:crossAx val="59482880"/>
        <c:crosses val="autoZero"/>
        <c:crossBetween val="between"/>
      </c:valAx>
    </c:plotArea>
    <c:legend>
      <c:legendPos val="r"/>
      <c:layout>
        <c:manualLayout>
          <c:xMode val="edge"/>
          <c:yMode val="edge"/>
          <c:x val="0.75490419428376343"/>
          <c:y val="0.43280673249177187"/>
          <c:w val="0.2363238748818754"/>
          <c:h val="0.17142357205349334"/>
        </c:manualLayout>
      </c:layout>
    </c:legend>
    <c:plotVisOnly val="1"/>
    <c:dispBlanksAs val="gap"/>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col"/>
        <c:grouping val="clustered"/>
        <c:ser>
          <c:idx val="0"/>
          <c:order val="0"/>
          <c:tx>
            <c:strRef>
              <c:f>Sheet1!$B$1</c:f>
              <c:strCache>
                <c:ptCount val="1"/>
                <c:pt idx="0">
                  <c:v>Mouth width</c:v>
                </c:pt>
              </c:strCache>
            </c:strRef>
          </c:tx>
          <c:cat>
            <c:strRef>
              <c:f>Sheet1!$A$2:$A$11</c:f>
              <c:strCache>
                <c:ptCount val="10"/>
                <c:pt idx="0">
                  <c:v>Aditya </c:v>
                </c:pt>
                <c:pt idx="1">
                  <c:v>Jahnavi</c:v>
                </c:pt>
                <c:pt idx="2">
                  <c:v>Siddhant </c:v>
                </c:pt>
                <c:pt idx="3">
                  <c:v>Kaevaan </c:v>
                </c:pt>
                <c:pt idx="4">
                  <c:v>Um-e-hani </c:v>
                </c:pt>
                <c:pt idx="5">
                  <c:v>Jai.T </c:v>
                </c:pt>
                <c:pt idx="6">
                  <c:v>Ahaan </c:v>
                </c:pt>
                <c:pt idx="7">
                  <c:v>Sankalp </c:v>
                </c:pt>
                <c:pt idx="8">
                  <c:v>Nishna </c:v>
                </c:pt>
                <c:pt idx="9">
                  <c:v>Natasha </c:v>
                </c:pt>
              </c:strCache>
            </c:strRef>
          </c:cat>
          <c:val>
            <c:numRef>
              <c:f>Sheet1!$B$2:$B$11</c:f>
              <c:numCache>
                <c:formatCode>General</c:formatCode>
                <c:ptCount val="10"/>
                <c:pt idx="0">
                  <c:v>1.8</c:v>
                </c:pt>
                <c:pt idx="1">
                  <c:v>1</c:v>
                </c:pt>
                <c:pt idx="2">
                  <c:v>1.5</c:v>
                </c:pt>
                <c:pt idx="3">
                  <c:v>1.8</c:v>
                </c:pt>
                <c:pt idx="4">
                  <c:v>1.4</c:v>
                </c:pt>
                <c:pt idx="5">
                  <c:v>1.3</c:v>
                </c:pt>
                <c:pt idx="6">
                  <c:v>1.5</c:v>
                </c:pt>
                <c:pt idx="7">
                  <c:v>1.7</c:v>
                </c:pt>
                <c:pt idx="8">
                  <c:v>1.5</c:v>
                </c:pt>
                <c:pt idx="9">
                  <c:v>1.4</c:v>
                </c:pt>
              </c:numCache>
            </c:numRef>
          </c:val>
        </c:ser>
        <c:ser>
          <c:idx val="1"/>
          <c:order val="1"/>
          <c:tx>
            <c:strRef>
              <c:f>Sheet1!$C$1</c:f>
              <c:strCache>
                <c:ptCount val="1"/>
                <c:pt idx="0">
                  <c:v>Teeth Width</c:v>
                </c:pt>
              </c:strCache>
            </c:strRef>
          </c:tx>
          <c:cat>
            <c:strRef>
              <c:f>Sheet1!$A$2:$A$11</c:f>
              <c:strCache>
                <c:ptCount val="10"/>
                <c:pt idx="0">
                  <c:v>Aditya </c:v>
                </c:pt>
                <c:pt idx="1">
                  <c:v>Jahnavi</c:v>
                </c:pt>
                <c:pt idx="2">
                  <c:v>Siddhant </c:v>
                </c:pt>
                <c:pt idx="3">
                  <c:v>Kaevaan </c:v>
                </c:pt>
                <c:pt idx="4">
                  <c:v>Um-e-hani </c:v>
                </c:pt>
                <c:pt idx="5">
                  <c:v>Jai.T </c:v>
                </c:pt>
                <c:pt idx="6">
                  <c:v>Ahaan </c:v>
                </c:pt>
                <c:pt idx="7">
                  <c:v>Sankalp </c:v>
                </c:pt>
                <c:pt idx="8">
                  <c:v>Nishna </c:v>
                </c:pt>
                <c:pt idx="9">
                  <c:v>Natasha </c:v>
                </c:pt>
              </c:strCache>
            </c:strRef>
          </c:cat>
          <c:val>
            <c:numRef>
              <c:f>Sheet1!$C$2:$C$11</c:f>
              <c:numCache>
                <c:formatCode>General</c:formatCode>
                <c:ptCount val="10"/>
                <c:pt idx="0">
                  <c:v>1</c:v>
                </c:pt>
                <c:pt idx="1">
                  <c:v>1.2</c:v>
                </c:pt>
                <c:pt idx="2">
                  <c:v>1</c:v>
                </c:pt>
                <c:pt idx="3">
                  <c:v>1</c:v>
                </c:pt>
                <c:pt idx="4">
                  <c:v>1</c:v>
                </c:pt>
                <c:pt idx="5">
                  <c:v>1</c:v>
                </c:pt>
                <c:pt idx="6">
                  <c:v>1</c:v>
                </c:pt>
                <c:pt idx="7">
                  <c:v>1</c:v>
                </c:pt>
                <c:pt idx="8">
                  <c:v>1</c:v>
                </c:pt>
                <c:pt idx="9">
                  <c:v>1</c:v>
                </c:pt>
              </c:numCache>
            </c:numRef>
          </c:val>
        </c:ser>
        <c:axId val="59792768"/>
        <c:axId val="59799040"/>
      </c:barChart>
      <c:catAx>
        <c:axId val="59792768"/>
        <c:scaling>
          <c:orientation val="minMax"/>
        </c:scaling>
        <c:axPos val="b"/>
        <c:title>
          <c:tx>
            <c:rich>
              <a:bodyPr/>
              <a:lstStyle/>
              <a:p>
                <a:pPr>
                  <a:defRPr/>
                </a:pPr>
                <a:r>
                  <a:rPr lang="en-US" dirty="0" smtClean="0"/>
                  <a:t>Names</a:t>
                </a:r>
                <a:endParaRPr lang="en-US" dirty="0"/>
              </a:p>
            </c:rich>
          </c:tx>
          <c:layout/>
        </c:title>
        <c:tickLblPos val="nextTo"/>
        <c:crossAx val="59799040"/>
        <c:crosses val="autoZero"/>
        <c:auto val="1"/>
        <c:lblAlgn val="ctr"/>
        <c:lblOffset val="100"/>
      </c:catAx>
      <c:valAx>
        <c:axId val="59799040"/>
        <c:scaling>
          <c:orientation val="minMax"/>
        </c:scaling>
        <c:axPos val="l"/>
        <c:majorGridlines/>
        <c:title>
          <c:tx>
            <c:rich>
              <a:bodyPr rot="-5400000" vert="horz"/>
              <a:lstStyle/>
              <a:p>
                <a:pPr>
                  <a:defRPr/>
                </a:pPr>
                <a:r>
                  <a:rPr lang="en-US" dirty="0" smtClean="0"/>
                  <a:t>Value</a:t>
                </a:r>
                <a:endParaRPr lang="en-US" dirty="0"/>
              </a:p>
            </c:rich>
          </c:tx>
          <c:layout/>
        </c:title>
        <c:numFmt formatCode="General" sourceLinked="1"/>
        <c:tickLblPos val="nextTo"/>
        <c:crossAx val="59792768"/>
        <c:crosses val="autoZero"/>
        <c:crossBetween val="between"/>
      </c:valAx>
    </c:plotArea>
    <c:legend>
      <c:legendPos val="r"/>
      <c:layout>
        <c:manualLayout>
          <c:xMode val="edge"/>
          <c:yMode val="edge"/>
          <c:x val="0.82927554787442415"/>
          <c:y val="0.43681827085047237"/>
          <c:w val="0.16195252129121437"/>
          <c:h val="0.19104007521447877"/>
        </c:manualLayout>
      </c:layout>
    </c:legend>
    <c:plotVisOnly val="1"/>
  </c:chart>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n-US"/>
  <c:chart>
    <c:plotArea>
      <c:layout/>
      <c:barChart>
        <c:barDir val="col"/>
        <c:grouping val="clustered"/>
        <c:ser>
          <c:idx val="0"/>
          <c:order val="0"/>
          <c:tx>
            <c:strRef>
              <c:f>Sheet1!$B$1</c:f>
              <c:strCache>
                <c:ptCount val="1"/>
                <c:pt idx="0">
                  <c:v>Nose Bridge Width</c:v>
                </c:pt>
              </c:strCache>
            </c:strRef>
          </c:tx>
          <c:cat>
            <c:strRef>
              <c:f>Sheet1!$A$2:$A$5</c:f>
              <c:strCache>
                <c:ptCount val="4"/>
                <c:pt idx="0">
                  <c:v>Hrithik Roshan</c:v>
                </c:pt>
                <c:pt idx="1">
                  <c:v>Katrina Kaif</c:v>
                </c:pt>
                <c:pt idx="2">
                  <c:v>Amir Khan</c:v>
                </c:pt>
                <c:pt idx="3">
                  <c:v>Father</c:v>
                </c:pt>
              </c:strCache>
            </c:strRef>
          </c:cat>
          <c:val>
            <c:numRef>
              <c:f>Sheet1!$B$2:$B$5</c:f>
              <c:numCache>
                <c:formatCode>General</c:formatCode>
                <c:ptCount val="4"/>
                <c:pt idx="0">
                  <c:v>1</c:v>
                </c:pt>
                <c:pt idx="1">
                  <c:v>1</c:v>
                </c:pt>
                <c:pt idx="2">
                  <c:v>1</c:v>
                </c:pt>
                <c:pt idx="3">
                  <c:v>1</c:v>
                </c:pt>
              </c:numCache>
            </c:numRef>
          </c:val>
        </c:ser>
        <c:ser>
          <c:idx val="1"/>
          <c:order val="1"/>
          <c:tx>
            <c:strRef>
              <c:f>Sheet1!$C$1</c:f>
              <c:strCache>
                <c:ptCount val="1"/>
                <c:pt idx="0">
                  <c:v>Eye Width</c:v>
                </c:pt>
              </c:strCache>
            </c:strRef>
          </c:tx>
          <c:cat>
            <c:strRef>
              <c:f>Sheet1!$A$2:$A$5</c:f>
              <c:strCache>
                <c:ptCount val="4"/>
                <c:pt idx="0">
                  <c:v>Hrithik Roshan</c:v>
                </c:pt>
                <c:pt idx="1">
                  <c:v>Katrina Kaif</c:v>
                </c:pt>
                <c:pt idx="2">
                  <c:v>Amir Khan</c:v>
                </c:pt>
                <c:pt idx="3">
                  <c:v>Father</c:v>
                </c:pt>
              </c:strCache>
            </c:strRef>
          </c:cat>
          <c:val>
            <c:numRef>
              <c:f>Sheet1!$C$2:$C$5</c:f>
              <c:numCache>
                <c:formatCode>General</c:formatCode>
                <c:ptCount val="4"/>
                <c:pt idx="0">
                  <c:v>1.6</c:v>
                </c:pt>
                <c:pt idx="1">
                  <c:v>1.9</c:v>
                </c:pt>
                <c:pt idx="2">
                  <c:v>1.4</c:v>
                </c:pt>
                <c:pt idx="3">
                  <c:v>2</c:v>
                </c:pt>
              </c:numCache>
            </c:numRef>
          </c:val>
        </c:ser>
        <c:axId val="97964416"/>
        <c:axId val="100211328"/>
      </c:barChart>
      <c:catAx>
        <c:axId val="97964416"/>
        <c:scaling>
          <c:orientation val="minMax"/>
        </c:scaling>
        <c:axPos val="b"/>
        <c:title>
          <c:tx>
            <c:rich>
              <a:bodyPr/>
              <a:lstStyle/>
              <a:p>
                <a:pPr>
                  <a:defRPr/>
                </a:pPr>
                <a:r>
                  <a:rPr lang="en-US" dirty="0" smtClean="0"/>
                  <a:t>Name</a:t>
                </a:r>
                <a:endParaRPr lang="en-US" dirty="0"/>
              </a:p>
            </c:rich>
          </c:tx>
          <c:layout/>
        </c:title>
        <c:tickLblPos val="nextTo"/>
        <c:crossAx val="100211328"/>
        <c:crosses val="autoZero"/>
        <c:auto val="1"/>
        <c:lblAlgn val="ctr"/>
        <c:lblOffset val="100"/>
      </c:catAx>
      <c:valAx>
        <c:axId val="100211328"/>
        <c:scaling>
          <c:orientation val="minMax"/>
        </c:scaling>
        <c:axPos val="l"/>
        <c:majorGridlines/>
        <c:title>
          <c:tx>
            <c:rich>
              <a:bodyPr rot="-5400000" vert="horz"/>
              <a:lstStyle/>
              <a:p>
                <a:pPr>
                  <a:defRPr/>
                </a:pPr>
                <a:r>
                  <a:rPr lang="en-US" dirty="0" smtClean="0"/>
                  <a:t>Value</a:t>
                </a:r>
                <a:endParaRPr lang="en-US" dirty="0"/>
              </a:p>
            </c:rich>
          </c:tx>
          <c:layout/>
        </c:title>
        <c:numFmt formatCode="General" sourceLinked="1"/>
        <c:tickLblPos val="nextTo"/>
        <c:crossAx val="97964416"/>
        <c:crosses val="autoZero"/>
        <c:crossBetween val="between"/>
      </c:valAx>
    </c:plotArea>
    <c:legend>
      <c:legendPos val="r"/>
      <c:layout>
        <c:manualLayout>
          <c:xMode val="edge"/>
          <c:yMode val="edge"/>
          <c:x val="0.74589539702762619"/>
          <c:y val="0.43385662729658792"/>
          <c:w val="0.24501024905043367"/>
          <c:h val="0.19218257874015751"/>
        </c:manualLayout>
      </c:layout>
    </c:legend>
    <c:plotVisOnly val="1"/>
  </c:chart>
  <c:txPr>
    <a:bodyPr/>
    <a:lstStyle/>
    <a:p>
      <a:pPr>
        <a:defRPr sz="1800"/>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en-US"/>
  <c:chart>
    <c:plotArea>
      <c:layout/>
      <c:barChart>
        <c:barDir val="col"/>
        <c:grouping val="clustered"/>
        <c:ser>
          <c:idx val="0"/>
          <c:order val="0"/>
          <c:tx>
            <c:strRef>
              <c:f>Sheet1!$B$1</c:f>
              <c:strCache>
                <c:ptCount val="1"/>
                <c:pt idx="0">
                  <c:v>Mouth Width</c:v>
                </c:pt>
              </c:strCache>
            </c:strRef>
          </c:tx>
          <c:cat>
            <c:strRef>
              <c:f>Sheet1!$A$2:$A$5</c:f>
              <c:strCache>
                <c:ptCount val="4"/>
                <c:pt idx="0">
                  <c:v>Hrithik Roshan</c:v>
                </c:pt>
                <c:pt idx="1">
                  <c:v>Katrina Kaif</c:v>
                </c:pt>
                <c:pt idx="2">
                  <c:v>Amir Khan</c:v>
                </c:pt>
                <c:pt idx="3">
                  <c:v>Father</c:v>
                </c:pt>
              </c:strCache>
            </c:strRef>
          </c:cat>
          <c:val>
            <c:numRef>
              <c:f>Sheet1!$B$2:$B$5</c:f>
              <c:numCache>
                <c:formatCode>General</c:formatCode>
                <c:ptCount val="4"/>
                <c:pt idx="0">
                  <c:v>1.9</c:v>
                </c:pt>
                <c:pt idx="1">
                  <c:v>1.8</c:v>
                </c:pt>
                <c:pt idx="2">
                  <c:v>1.6</c:v>
                </c:pt>
                <c:pt idx="3">
                  <c:v>1.6</c:v>
                </c:pt>
              </c:numCache>
            </c:numRef>
          </c:val>
        </c:ser>
        <c:ser>
          <c:idx val="1"/>
          <c:order val="1"/>
          <c:tx>
            <c:strRef>
              <c:f>Sheet1!$C$1</c:f>
              <c:strCache>
                <c:ptCount val="1"/>
                <c:pt idx="0">
                  <c:v>Teeth Width</c:v>
                </c:pt>
              </c:strCache>
            </c:strRef>
          </c:tx>
          <c:cat>
            <c:strRef>
              <c:f>Sheet1!$A$2:$A$5</c:f>
              <c:strCache>
                <c:ptCount val="4"/>
                <c:pt idx="0">
                  <c:v>Hrithik Roshan</c:v>
                </c:pt>
                <c:pt idx="1">
                  <c:v>Katrina Kaif</c:v>
                </c:pt>
                <c:pt idx="2">
                  <c:v>Amir Khan</c:v>
                </c:pt>
                <c:pt idx="3">
                  <c:v>Father</c:v>
                </c:pt>
              </c:strCache>
            </c:strRef>
          </c:cat>
          <c:val>
            <c:numRef>
              <c:f>Sheet1!$C$2:$C$5</c:f>
              <c:numCache>
                <c:formatCode>General</c:formatCode>
                <c:ptCount val="4"/>
                <c:pt idx="0">
                  <c:v>1</c:v>
                </c:pt>
                <c:pt idx="1">
                  <c:v>1</c:v>
                </c:pt>
                <c:pt idx="2">
                  <c:v>1</c:v>
                </c:pt>
                <c:pt idx="3">
                  <c:v>1</c:v>
                </c:pt>
              </c:numCache>
            </c:numRef>
          </c:val>
        </c:ser>
        <c:axId val="106421632"/>
        <c:axId val="112338048"/>
      </c:barChart>
      <c:catAx>
        <c:axId val="106421632"/>
        <c:scaling>
          <c:orientation val="minMax"/>
        </c:scaling>
        <c:axPos val="b"/>
        <c:tickLblPos val="nextTo"/>
        <c:crossAx val="112338048"/>
        <c:crosses val="autoZero"/>
        <c:auto val="1"/>
        <c:lblAlgn val="ctr"/>
        <c:lblOffset val="100"/>
      </c:catAx>
      <c:valAx>
        <c:axId val="112338048"/>
        <c:scaling>
          <c:orientation val="minMax"/>
        </c:scaling>
        <c:axPos val="l"/>
        <c:majorGridlines/>
        <c:numFmt formatCode="General" sourceLinked="1"/>
        <c:tickLblPos val="nextTo"/>
        <c:crossAx val="106421632"/>
        <c:crosses val="autoZero"/>
        <c:crossBetween val="between"/>
      </c:valAx>
    </c:plotArea>
    <c:legend>
      <c:legendPos val="r"/>
      <c:layout>
        <c:manualLayout>
          <c:xMode val="edge"/>
          <c:yMode val="edge"/>
          <c:x val="0.82056530765505098"/>
          <c:y val="0.42433226567018106"/>
          <c:w val="0.17787706013723598"/>
          <c:h val="0.22792072601094357"/>
        </c:manualLayout>
      </c:layout>
    </c:legend>
    <c:plotVisOnly val="1"/>
  </c:chart>
  <c:txPr>
    <a:bodyPr/>
    <a:lstStyle/>
    <a:p>
      <a:pPr>
        <a:defRPr sz="1800"/>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559A68E-479A-406C-AB37-FD5FDB979F10}" type="datetimeFigureOut">
              <a:rPr lang="en-US" smtClean="0"/>
              <a:pPr/>
              <a:t>4/18/2010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6BE1B73-F6FE-4C87-8D89-F9981D03F19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6BE1B73-F6FE-4C87-8D89-F9981D03F199}" type="slidenum">
              <a:rPr lang="en-US" smtClean="0"/>
              <a:pPr/>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6BE1B73-F6FE-4C87-8D89-F9981D03F199}" type="slidenum">
              <a:rPr lang="en-US" smtClean="0"/>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0FCD7EF2-1454-4BF1-A293-C413CBBF00B4}" type="datetimeFigureOut">
              <a:rPr lang="en-US" smtClean="0"/>
              <a:pPr/>
              <a:t>4/18/2010</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68B2BCB4-1077-4695-9754-F49AEEA5711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FCD7EF2-1454-4BF1-A293-C413CBBF00B4}" type="datetimeFigureOut">
              <a:rPr lang="en-US" smtClean="0"/>
              <a:pPr/>
              <a:t>4/18/2010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B2BCB4-1077-4695-9754-F49AEEA5711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0FCD7EF2-1454-4BF1-A293-C413CBBF00B4}" type="datetimeFigureOut">
              <a:rPr lang="en-US" smtClean="0"/>
              <a:pPr/>
              <a:t>4/18/2010</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68B2BCB4-1077-4695-9754-F49AEEA5711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0FCD7EF2-1454-4BF1-A293-C413CBBF00B4}" type="datetimeFigureOut">
              <a:rPr lang="en-US" smtClean="0"/>
              <a:pPr/>
              <a:t>4/18/2010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68B2BCB4-1077-4695-9754-F49AEEA5711B}"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0FCD7EF2-1454-4BF1-A293-C413CBBF00B4}" type="datetimeFigureOut">
              <a:rPr lang="en-US" smtClean="0"/>
              <a:pPr/>
              <a:t>4/18/2010</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68B2BCB4-1077-4695-9754-F49AEEA5711B}"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0FCD7EF2-1454-4BF1-A293-C413CBBF00B4}" type="datetimeFigureOut">
              <a:rPr lang="en-US" smtClean="0"/>
              <a:pPr/>
              <a:t>4/18/2010</a:t>
            </a:fld>
            <a:endParaRPr lang="en-US"/>
          </a:p>
        </p:txBody>
      </p:sp>
      <p:sp>
        <p:nvSpPr>
          <p:cNvPr id="10" name="Slide Number Placeholder 9"/>
          <p:cNvSpPr>
            <a:spLocks noGrp="1"/>
          </p:cNvSpPr>
          <p:nvPr>
            <p:ph type="sldNum" sz="quarter" idx="16"/>
          </p:nvPr>
        </p:nvSpPr>
        <p:spPr/>
        <p:txBody>
          <a:bodyPr rtlCol="0"/>
          <a:lstStyle/>
          <a:p>
            <a:fld id="{68B2BCB4-1077-4695-9754-F49AEEA5711B}"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0FCD7EF2-1454-4BF1-A293-C413CBBF00B4}" type="datetimeFigureOut">
              <a:rPr lang="en-US" smtClean="0"/>
              <a:pPr/>
              <a:t>4/18/2010</a:t>
            </a:fld>
            <a:endParaRPr lang="en-US"/>
          </a:p>
        </p:txBody>
      </p:sp>
      <p:sp>
        <p:nvSpPr>
          <p:cNvPr id="12" name="Slide Number Placeholder 11"/>
          <p:cNvSpPr>
            <a:spLocks noGrp="1"/>
          </p:cNvSpPr>
          <p:nvPr>
            <p:ph type="sldNum" sz="quarter" idx="16"/>
          </p:nvPr>
        </p:nvSpPr>
        <p:spPr/>
        <p:txBody>
          <a:bodyPr rtlCol="0"/>
          <a:lstStyle/>
          <a:p>
            <a:fld id="{68B2BCB4-1077-4695-9754-F49AEEA5711B}"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FCD7EF2-1454-4BF1-A293-C413CBBF00B4}" type="datetimeFigureOut">
              <a:rPr lang="en-US" smtClean="0"/>
              <a:pPr/>
              <a:t>4/18/2010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68B2BCB4-1077-4695-9754-F49AEEA5711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D7EF2-1454-4BF1-A293-C413CBBF00B4}" type="datetimeFigureOut">
              <a:rPr lang="en-US" smtClean="0"/>
              <a:pPr/>
              <a:t>4/18/2010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68B2BCB4-1077-4695-9754-F49AEEA5711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0FCD7EF2-1454-4BF1-A293-C413CBBF00B4}" type="datetimeFigureOut">
              <a:rPr lang="en-US" smtClean="0"/>
              <a:pPr/>
              <a:t>4/18/2010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68B2BCB4-1077-4695-9754-F49AEEA5711B}"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0FCD7EF2-1454-4BF1-A293-C413CBBF00B4}" type="datetimeFigureOut">
              <a:rPr lang="en-US" smtClean="0"/>
              <a:pPr/>
              <a:t>4/18/2010</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68B2BCB4-1077-4695-9754-F49AEEA5711B}"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0FCD7EF2-1454-4BF1-A293-C413CBBF00B4}" type="datetimeFigureOut">
              <a:rPr lang="en-US" smtClean="0"/>
              <a:pPr/>
              <a:t>4/18/2010</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68B2BCB4-1077-4695-9754-F49AEEA5711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gif"/><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hyperlink" Target="http://images.google.co.in/imgres?imgurl=http://www.stoa.org/athens/sites/acroerechtheion/image/p08011.jpg&amp;imgrefurl=http://www.stoa.org/athens/sites/acroerechtheion/source/p08011.html&amp;usg=__7585i0lBRZmhuvUIgfofqND1tnE=&amp;h=350&amp;w=528&amp;sz=77&amp;hl=en&amp;start=8&amp;um=1&amp;itbs=1&amp;tbnid=WhvKUoPEhOiWZM:&amp;tbnh=88&amp;tbnw=132&amp;prev=/images?q=erechtheion+front&amp;um=1&amp;hl=en&amp;rls=com.microsoft:en-us:IE-SearchBox&amp;rlz=1I7ADBF_en&amp;tbs=isch:1" TargetMode="External"/><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18.jpeg"/><Relationship Id="rId2" Type="http://schemas.openxmlformats.org/officeDocument/2006/relationships/hyperlink" Target="http://img1.photographersdirect.com/img/5119/wm/pd2045497.jpg" TargetMode="External"/><Relationship Id="rId1" Type="http://schemas.openxmlformats.org/officeDocument/2006/relationships/slideLayout" Target="../slideLayouts/slideLayout2.xml"/><Relationship Id="rId6" Type="http://schemas.openxmlformats.org/officeDocument/2006/relationships/hyperlink" Target="http://images.google.co.in/imgres?imgurl=http://i72.photobucket.com/albums/i165/ckii96/Greece/Greece_020_Ancient_Agora.jpg&amp;imgrefurl=http://ckgoplaces.blogspot.com/2007/10/athens-homeland-of-gods-ancient-agora.html&amp;usg=__5Jgf4WXN9nJIE0IYrrObT__VFZc=&amp;h=480&amp;w=720&amp;sz=228&amp;hl=en&amp;start=6&amp;um=1&amp;itbs=1&amp;tbnid=06xgdAUHaSTe-M:&amp;tbnh=93&amp;tbnw=140&amp;prev=/images?q=Temple+of+Hephaestus&amp;um=1&amp;hl=en&amp;rls=com.microsoft:en-us:IE-SearchBox&amp;rlz=1I7ADBF_en&amp;tbs=isch:1" TargetMode="External"/><Relationship Id="rId5" Type="http://schemas.openxmlformats.org/officeDocument/2006/relationships/image" Target="../media/image17.jpeg"/><Relationship Id="rId4" Type="http://schemas.openxmlformats.org/officeDocument/2006/relationships/image" Target="../media/image16.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hyperlink" Target="http://britton.disted.camosun.bc.ca/fibslide/fib11.gif"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hyperlink" Target="http://britton.disted.camosun.bc.ca/fibslide/fib19.gif"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hyperlink" Target="http://britton.disted.camosun.bc.ca/fibslide/fib15.gif" TargetMode="Externa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6.gif"/></Relationships>
</file>

<file path=ppt/slides/_rels/slide23.xml.rels><?xml version="1.0" encoding="UTF-8" standalone="yes"?>
<Relationships xmlns="http://schemas.openxmlformats.org/package/2006/relationships"><Relationship Id="rId3" Type="http://schemas.openxmlformats.org/officeDocument/2006/relationships/image" Target="../media/image27.gif"/><Relationship Id="rId7" Type="http://schemas.openxmlformats.org/officeDocument/2006/relationships/image" Target="../media/image29.gif"/><Relationship Id="rId2" Type="http://schemas.openxmlformats.org/officeDocument/2006/relationships/hyperlink" Target="http://britton.disted.camosun.bc.ca/fibslide/fib34.gif" TargetMode="External"/><Relationship Id="rId1" Type="http://schemas.openxmlformats.org/officeDocument/2006/relationships/slideLayout" Target="../slideLayouts/slideLayout2.xml"/><Relationship Id="rId6" Type="http://schemas.openxmlformats.org/officeDocument/2006/relationships/hyperlink" Target="http://britton.disted.camosun.bc.ca/fibslide/fib36.gif" TargetMode="External"/><Relationship Id="rId5" Type="http://schemas.openxmlformats.org/officeDocument/2006/relationships/image" Target="../media/image28.gif"/><Relationship Id="rId4" Type="http://schemas.openxmlformats.org/officeDocument/2006/relationships/hyperlink" Target="http://britton.disted.camosun.bc.ca/fibslide/fib35.gif"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u="sng" dirty="0" smtClean="0"/>
              <a:t>Golden Ratios</a:t>
            </a:r>
            <a:endParaRPr lang="en-US" u="sng" dirty="0"/>
          </a:p>
        </p:txBody>
      </p:sp>
      <p:sp>
        <p:nvSpPr>
          <p:cNvPr id="3" name="Subtitle 2"/>
          <p:cNvSpPr>
            <a:spLocks noGrp="1"/>
          </p:cNvSpPr>
          <p:nvPr>
            <p:ph type="subTitle" idx="1"/>
          </p:nvPr>
        </p:nvSpPr>
        <p:spPr>
          <a:xfrm>
            <a:off x="0" y="6019800"/>
            <a:ext cx="9144000" cy="685800"/>
          </a:xfrm>
        </p:spPr>
        <p:txBody>
          <a:bodyPr/>
          <a:lstStyle/>
          <a:p>
            <a:r>
              <a:rPr lang="en-US" dirty="0" smtClean="0"/>
              <a:t>                   By:  </a:t>
            </a:r>
            <a:r>
              <a:rPr lang="en-US" dirty="0" err="1" smtClean="0"/>
              <a:t>Arnav</a:t>
            </a:r>
            <a:r>
              <a:rPr lang="en-US" dirty="0" smtClean="0"/>
              <a:t> </a:t>
            </a:r>
            <a:r>
              <a:rPr lang="en-US" dirty="0" err="1" smtClean="0"/>
              <a:t>Ghosh</a:t>
            </a:r>
            <a:r>
              <a:rPr lang="en-US" dirty="0" smtClean="0"/>
              <a:t> 7.2</a:t>
            </a:r>
            <a:endParaRPr lang="en-US" dirty="0"/>
          </a:p>
        </p:txBody>
      </p:sp>
      <p:pic>
        <p:nvPicPr>
          <p:cNvPr id="8194" name="Picture 2" descr="http://upload.wikimedia.org/wikipedia/commons/thumb/c/c2/Phi_uc_lc.svg/800px-Phi_uc_lc.svg.png"/>
          <p:cNvPicPr>
            <a:picLocks noChangeAspect="1" noChangeArrowheads="1"/>
          </p:cNvPicPr>
          <p:nvPr/>
        </p:nvPicPr>
        <p:blipFill>
          <a:blip r:embed="rId2" cstate="print"/>
          <a:srcRect/>
          <a:stretch>
            <a:fillRect/>
          </a:stretch>
        </p:blipFill>
        <p:spPr bwMode="auto">
          <a:xfrm>
            <a:off x="6324600" y="3581400"/>
            <a:ext cx="2819400" cy="1878375"/>
          </a:xfrm>
          <a:prstGeom prst="rect">
            <a:avLst/>
          </a:prstGeom>
          <a:noFill/>
        </p:spPr>
      </p:pic>
      <p:pic>
        <p:nvPicPr>
          <p:cNvPr id="8196" name="Picture 4" descr="http://nazmath.net/Online_Classes/HTML2/Wk2/parthenon.jpg"/>
          <p:cNvPicPr>
            <a:picLocks noChangeAspect="1" noChangeArrowheads="1"/>
          </p:cNvPicPr>
          <p:nvPr/>
        </p:nvPicPr>
        <p:blipFill>
          <a:blip r:embed="rId3" cstate="print"/>
          <a:srcRect l="6167" t="2878" r="5833" b="5556"/>
          <a:stretch>
            <a:fillRect/>
          </a:stretch>
        </p:blipFill>
        <p:spPr bwMode="auto">
          <a:xfrm>
            <a:off x="457200" y="304800"/>
            <a:ext cx="3962400" cy="2566555"/>
          </a:xfrm>
          <a:prstGeom prst="rect">
            <a:avLst/>
          </a:prstGeom>
          <a:noFill/>
        </p:spPr>
      </p:pic>
      <p:pic>
        <p:nvPicPr>
          <p:cNvPr id="6" name="Picture 5" descr="http://www.mathsisfun.com/numbers/images/succulent-top.jpg"/>
          <p:cNvPicPr/>
          <p:nvPr/>
        </p:nvPicPr>
        <p:blipFill>
          <a:blip r:embed="rId4" cstate="print"/>
          <a:srcRect/>
          <a:stretch>
            <a:fillRect/>
          </a:stretch>
        </p:blipFill>
        <p:spPr bwMode="auto">
          <a:xfrm>
            <a:off x="457200" y="3352800"/>
            <a:ext cx="2895600" cy="2286000"/>
          </a:xfrm>
          <a:prstGeom prst="rect">
            <a:avLst/>
          </a:prstGeom>
          <a:noFill/>
          <a:ln w="9525">
            <a:noFill/>
            <a:miter lim="800000"/>
            <a:headEnd/>
            <a:tailEnd/>
          </a:ln>
        </p:spPr>
      </p:pic>
      <p:pic>
        <p:nvPicPr>
          <p:cNvPr id="7" name="Picture 6" descr="http://cuip.uchicago.edu/~dlnarain/golden/Images/pinecone.gif"/>
          <p:cNvPicPr/>
          <p:nvPr/>
        </p:nvPicPr>
        <p:blipFill>
          <a:blip r:embed="rId5" cstate="print"/>
          <a:srcRect/>
          <a:stretch>
            <a:fillRect/>
          </a:stretch>
        </p:blipFill>
        <p:spPr bwMode="auto">
          <a:xfrm>
            <a:off x="5410200" y="533400"/>
            <a:ext cx="2647950" cy="2590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Celebrity Faces</a:t>
            </a:r>
            <a:endParaRPr lang="en-US" dirty="0"/>
          </a:p>
        </p:txBody>
      </p:sp>
      <p:graphicFrame>
        <p:nvGraphicFramePr>
          <p:cNvPr id="4" name="Content Placeholder 3"/>
          <p:cNvGraphicFramePr>
            <a:graphicFrameLocks noGrp="1"/>
          </p:cNvGraphicFramePr>
          <p:nvPr>
            <p:ph sz="quarter" idx="1"/>
          </p:nvPr>
        </p:nvGraphicFramePr>
        <p:xfrm>
          <a:off x="533400" y="1676400"/>
          <a:ext cx="8153397" cy="2565400"/>
        </p:xfrm>
        <a:graphic>
          <a:graphicData uri="http://schemas.openxmlformats.org/drawingml/2006/table">
            <a:tbl>
              <a:tblPr firstRow="1" bandRow="1">
                <a:tableStyleId>{5C22544A-7EE6-4342-B048-85BDC9FD1C3A}</a:tableStyleId>
              </a:tblPr>
              <a:tblGrid>
                <a:gridCol w="1164771"/>
                <a:gridCol w="1164771"/>
                <a:gridCol w="1164771"/>
                <a:gridCol w="1164771"/>
                <a:gridCol w="1164771"/>
                <a:gridCol w="1164771"/>
                <a:gridCol w="1164771"/>
              </a:tblGrid>
              <a:tr h="370840">
                <a:tc>
                  <a:txBody>
                    <a:bodyPr/>
                    <a:lstStyle/>
                    <a:p>
                      <a:pPr algn="ctr"/>
                      <a:r>
                        <a:rPr lang="en-US" dirty="0" smtClean="0"/>
                        <a:t>Name</a:t>
                      </a:r>
                      <a:endParaRPr lang="en-US" dirty="0"/>
                    </a:p>
                  </a:txBody>
                  <a:tcPr/>
                </a:tc>
                <a:tc>
                  <a:txBody>
                    <a:bodyPr/>
                    <a:lstStyle/>
                    <a:p>
                      <a:pPr algn="ctr"/>
                      <a:r>
                        <a:rPr lang="en-US" baseline="0" dirty="0" smtClean="0"/>
                        <a:t>Bridge Width (mm)</a:t>
                      </a:r>
                      <a:endParaRPr lang="en-US" dirty="0"/>
                    </a:p>
                  </a:txBody>
                  <a:tcPr/>
                </a:tc>
                <a:tc>
                  <a:txBody>
                    <a:bodyPr/>
                    <a:lstStyle/>
                    <a:p>
                      <a:pPr algn="ctr"/>
                      <a:r>
                        <a:rPr lang="en-US" dirty="0" smtClean="0"/>
                        <a:t>Eye Width</a:t>
                      </a:r>
                      <a:r>
                        <a:rPr lang="en-US" baseline="0" dirty="0" smtClean="0"/>
                        <a:t> (mm)</a:t>
                      </a:r>
                      <a:endParaRPr lang="en-US" dirty="0"/>
                    </a:p>
                  </a:txBody>
                  <a:tcPr/>
                </a:tc>
                <a:tc>
                  <a:txBody>
                    <a:bodyPr/>
                    <a:lstStyle/>
                    <a:p>
                      <a:pPr algn="ctr"/>
                      <a:r>
                        <a:rPr lang="en-US" dirty="0" smtClean="0"/>
                        <a:t>Nose Bridge : Eye Width </a:t>
                      </a:r>
                      <a:endParaRPr lang="en-US" dirty="0"/>
                    </a:p>
                  </a:txBody>
                  <a:tcPr/>
                </a:tc>
                <a:tc>
                  <a:txBody>
                    <a:bodyPr/>
                    <a:lstStyle/>
                    <a:p>
                      <a:pPr algn="ctr"/>
                      <a:r>
                        <a:rPr lang="en-US" dirty="0" smtClean="0"/>
                        <a:t>Mouth Width (mm)</a:t>
                      </a:r>
                      <a:endParaRPr lang="en-US" dirty="0"/>
                    </a:p>
                  </a:txBody>
                  <a:tcPr/>
                </a:tc>
                <a:tc>
                  <a:txBody>
                    <a:bodyPr/>
                    <a:lstStyle/>
                    <a:p>
                      <a:pPr algn="ctr"/>
                      <a:r>
                        <a:rPr lang="en-US" dirty="0" smtClean="0"/>
                        <a:t>Teeth Width (mm)</a:t>
                      </a:r>
                      <a:endParaRPr lang="en-US" dirty="0"/>
                    </a:p>
                  </a:txBody>
                  <a:tcPr/>
                </a:tc>
                <a:tc>
                  <a:txBody>
                    <a:bodyPr/>
                    <a:lstStyle/>
                    <a:p>
                      <a:pPr algn="ctr"/>
                      <a:r>
                        <a:rPr lang="en-US" dirty="0" smtClean="0"/>
                        <a:t>Mouth : Teeth </a:t>
                      </a:r>
                      <a:endParaRPr lang="en-US" dirty="0"/>
                    </a:p>
                  </a:txBody>
                  <a:tcPr/>
                </a:tc>
              </a:tr>
              <a:tr h="370840">
                <a:tc>
                  <a:txBody>
                    <a:bodyPr/>
                    <a:lstStyle/>
                    <a:p>
                      <a:pPr algn="ctr"/>
                      <a:r>
                        <a:rPr lang="en-US" dirty="0" err="1" smtClean="0"/>
                        <a:t>Hrithik</a:t>
                      </a:r>
                      <a:r>
                        <a:rPr lang="en-US" baseline="0" dirty="0" smtClean="0"/>
                        <a:t> </a:t>
                      </a:r>
                      <a:r>
                        <a:rPr lang="en-US" baseline="0" dirty="0" err="1" smtClean="0"/>
                        <a:t>Roshan</a:t>
                      </a:r>
                      <a:endParaRPr lang="en-US" dirty="0"/>
                    </a:p>
                  </a:txBody>
                  <a:tcPr/>
                </a:tc>
                <a:tc>
                  <a:txBody>
                    <a:bodyPr/>
                    <a:lstStyle/>
                    <a:p>
                      <a:pPr algn="ctr"/>
                      <a:r>
                        <a:rPr lang="en-US" dirty="0" smtClean="0"/>
                        <a:t>4.5</a:t>
                      </a:r>
                      <a:endParaRPr lang="en-US" dirty="0"/>
                    </a:p>
                  </a:txBody>
                  <a:tcPr/>
                </a:tc>
                <a:tc>
                  <a:txBody>
                    <a:bodyPr/>
                    <a:lstStyle/>
                    <a:p>
                      <a:pPr algn="ctr"/>
                      <a:r>
                        <a:rPr lang="en-US" dirty="0" smtClean="0"/>
                        <a:t>7</a:t>
                      </a:r>
                      <a:endParaRPr lang="en-US" dirty="0"/>
                    </a:p>
                  </a:txBody>
                  <a:tcPr/>
                </a:tc>
                <a:tc>
                  <a:txBody>
                    <a:bodyPr/>
                    <a:lstStyle/>
                    <a:p>
                      <a:pPr algn="ctr"/>
                      <a:r>
                        <a:rPr lang="en-US" dirty="0" smtClean="0"/>
                        <a:t>1:1.56</a:t>
                      </a:r>
                      <a:endParaRPr lang="en-US" dirty="0"/>
                    </a:p>
                  </a:txBody>
                  <a:tcPr/>
                </a:tc>
                <a:tc>
                  <a:txBody>
                    <a:bodyPr/>
                    <a:lstStyle/>
                    <a:p>
                      <a:pPr algn="ctr"/>
                      <a:r>
                        <a:rPr lang="en-US" dirty="0" smtClean="0"/>
                        <a:t>14</a:t>
                      </a:r>
                      <a:endParaRPr lang="en-US" dirty="0"/>
                    </a:p>
                  </a:txBody>
                  <a:tcPr/>
                </a:tc>
                <a:tc>
                  <a:txBody>
                    <a:bodyPr/>
                    <a:lstStyle/>
                    <a:p>
                      <a:pPr algn="ctr"/>
                      <a:r>
                        <a:rPr lang="en-US" dirty="0" smtClean="0"/>
                        <a:t>7.5</a:t>
                      </a:r>
                      <a:endParaRPr lang="en-US" dirty="0"/>
                    </a:p>
                  </a:txBody>
                  <a:tcPr/>
                </a:tc>
                <a:tc>
                  <a:txBody>
                    <a:bodyPr/>
                    <a:lstStyle/>
                    <a:p>
                      <a:pPr algn="ctr"/>
                      <a:r>
                        <a:rPr lang="en-US" dirty="0" smtClean="0"/>
                        <a:t>1.87:1</a:t>
                      </a:r>
                      <a:endParaRPr lang="en-US" dirty="0"/>
                    </a:p>
                  </a:txBody>
                  <a:tcPr/>
                </a:tc>
              </a:tr>
              <a:tr h="370840">
                <a:tc>
                  <a:txBody>
                    <a:bodyPr/>
                    <a:lstStyle/>
                    <a:p>
                      <a:pPr algn="ctr"/>
                      <a:r>
                        <a:rPr lang="en-US" dirty="0" smtClean="0"/>
                        <a:t>Katrina </a:t>
                      </a:r>
                      <a:r>
                        <a:rPr lang="en-US" dirty="0" err="1" smtClean="0"/>
                        <a:t>Kaif</a:t>
                      </a:r>
                      <a:endParaRPr lang="en-US" dirty="0"/>
                    </a:p>
                  </a:txBody>
                  <a:tcPr/>
                </a:tc>
                <a:tc>
                  <a:txBody>
                    <a:bodyPr/>
                    <a:lstStyle/>
                    <a:p>
                      <a:pPr algn="ctr"/>
                      <a:r>
                        <a:rPr lang="en-US" dirty="0" smtClean="0"/>
                        <a:t>4 </a:t>
                      </a:r>
                      <a:endParaRPr lang="en-US" dirty="0"/>
                    </a:p>
                  </a:txBody>
                  <a:tcPr/>
                </a:tc>
                <a:tc>
                  <a:txBody>
                    <a:bodyPr/>
                    <a:lstStyle/>
                    <a:p>
                      <a:pPr algn="ctr"/>
                      <a:r>
                        <a:rPr lang="en-US" dirty="0" smtClean="0"/>
                        <a:t>7.5</a:t>
                      </a:r>
                      <a:endParaRPr lang="en-US" dirty="0"/>
                    </a:p>
                  </a:txBody>
                  <a:tcPr/>
                </a:tc>
                <a:tc>
                  <a:txBody>
                    <a:bodyPr/>
                    <a:lstStyle/>
                    <a:p>
                      <a:pPr algn="ctr"/>
                      <a:r>
                        <a:rPr lang="en-US" dirty="0" smtClean="0"/>
                        <a:t>1:1.88</a:t>
                      </a:r>
                      <a:endParaRPr lang="en-US" dirty="0"/>
                    </a:p>
                  </a:txBody>
                  <a:tcPr/>
                </a:tc>
                <a:tc>
                  <a:txBody>
                    <a:bodyPr/>
                    <a:lstStyle/>
                    <a:p>
                      <a:pPr algn="ctr"/>
                      <a:r>
                        <a:rPr lang="en-US" dirty="0" smtClean="0"/>
                        <a:t>14.5</a:t>
                      </a:r>
                      <a:endParaRPr lang="en-US" dirty="0"/>
                    </a:p>
                  </a:txBody>
                  <a:tcPr/>
                </a:tc>
                <a:tc>
                  <a:txBody>
                    <a:bodyPr/>
                    <a:lstStyle/>
                    <a:p>
                      <a:pPr algn="ctr"/>
                      <a:r>
                        <a:rPr lang="en-US" dirty="0" smtClean="0"/>
                        <a:t>8</a:t>
                      </a:r>
                      <a:endParaRPr lang="en-US" dirty="0"/>
                    </a:p>
                  </a:txBody>
                  <a:tcPr/>
                </a:tc>
                <a:tc>
                  <a:txBody>
                    <a:bodyPr/>
                    <a:lstStyle/>
                    <a:p>
                      <a:pPr algn="ctr"/>
                      <a:r>
                        <a:rPr lang="en-US" dirty="0" smtClean="0"/>
                        <a:t>1.81:1</a:t>
                      </a:r>
                      <a:endParaRPr lang="en-US" dirty="0"/>
                    </a:p>
                  </a:txBody>
                  <a:tcPr/>
                </a:tc>
              </a:tr>
              <a:tr h="370840">
                <a:tc>
                  <a:txBody>
                    <a:bodyPr/>
                    <a:lstStyle/>
                    <a:p>
                      <a:pPr algn="ctr"/>
                      <a:r>
                        <a:rPr lang="en-US" dirty="0" smtClean="0"/>
                        <a:t>Amir Khan</a:t>
                      </a:r>
                      <a:endParaRPr lang="en-US" dirty="0"/>
                    </a:p>
                  </a:txBody>
                  <a:tcPr/>
                </a:tc>
                <a:tc>
                  <a:txBody>
                    <a:bodyPr/>
                    <a:lstStyle/>
                    <a:p>
                      <a:pPr algn="ctr"/>
                      <a:r>
                        <a:rPr lang="en-US" dirty="0" smtClean="0"/>
                        <a:t>4.5</a:t>
                      </a:r>
                      <a:endParaRPr lang="en-US" dirty="0"/>
                    </a:p>
                  </a:txBody>
                  <a:tcPr/>
                </a:tc>
                <a:tc>
                  <a:txBody>
                    <a:bodyPr/>
                    <a:lstStyle/>
                    <a:p>
                      <a:pPr algn="ctr"/>
                      <a:r>
                        <a:rPr lang="en-US" dirty="0" smtClean="0"/>
                        <a:t>6.5</a:t>
                      </a:r>
                      <a:endParaRPr lang="en-US" dirty="0"/>
                    </a:p>
                  </a:txBody>
                  <a:tcPr/>
                </a:tc>
                <a:tc>
                  <a:txBody>
                    <a:bodyPr/>
                    <a:lstStyle/>
                    <a:p>
                      <a:pPr algn="ctr"/>
                      <a:r>
                        <a:rPr lang="en-US" dirty="0" smtClean="0"/>
                        <a:t>1:1.44</a:t>
                      </a:r>
                      <a:endParaRPr lang="en-US" dirty="0"/>
                    </a:p>
                  </a:txBody>
                  <a:tcPr/>
                </a:tc>
                <a:tc>
                  <a:txBody>
                    <a:bodyPr/>
                    <a:lstStyle/>
                    <a:p>
                      <a:pPr algn="ctr"/>
                      <a:r>
                        <a:rPr lang="en-US" dirty="0" smtClean="0"/>
                        <a:t>12.5</a:t>
                      </a:r>
                      <a:endParaRPr lang="en-US" dirty="0"/>
                    </a:p>
                  </a:txBody>
                  <a:tcPr/>
                </a:tc>
                <a:tc>
                  <a:txBody>
                    <a:bodyPr/>
                    <a:lstStyle/>
                    <a:p>
                      <a:pPr algn="ctr"/>
                      <a:r>
                        <a:rPr lang="en-US" dirty="0" smtClean="0"/>
                        <a:t>8</a:t>
                      </a:r>
                      <a:endParaRPr lang="en-US" dirty="0"/>
                    </a:p>
                  </a:txBody>
                  <a:tcPr/>
                </a:tc>
                <a:tc>
                  <a:txBody>
                    <a:bodyPr/>
                    <a:lstStyle/>
                    <a:p>
                      <a:pPr algn="ctr"/>
                      <a:r>
                        <a:rPr lang="en-US" dirty="0" smtClean="0"/>
                        <a:t>1.56:1</a:t>
                      </a:r>
                      <a:endParaRPr lang="en-US" dirty="0"/>
                    </a:p>
                  </a:txBody>
                  <a:tcPr/>
                </a:tc>
              </a:tr>
            </a:tbl>
          </a:graphicData>
        </a:graphic>
      </p:graphicFrame>
      <p:sp>
        <p:nvSpPr>
          <p:cNvPr id="5" name="TextBox 4"/>
          <p:cNvSpPr txBox="1"/>
          <p:nvPr/>
        </p:nvSpPr>
        <p:spPr>
          <a:xfrm>
            <a:off x="609600" y="4343400"/>
            <a:ext cx="8001000" cy="369332"/>
          </a:xfrm>
          <a:prstGeom prst="rect">
            <a:avLst/>
          </a:prstGeom>
          <a:noFill/>
        </p:spPr>
        <p:txBody>
          <a:bodyPr wrap="square" rtlCol="0">
            <a:spAutoFit/>
          </a:bodyPr>
          <a:lstStyle/>
          <a:p>
            <a:r>
              <a:rPr lang="en-US" dirty="0" smtClean="0"/>
              <a:t> </a:t>
            </a:r>
            <a:endParaRPr lang="en-US" dirty="0"/>
          </a:p>
        </p:txBody>
      </p:sp>
      <p:sp>
        <p:nvSpPr>
          <p:cNvPr id="6" name="TextBox 5"/>
          <p:cNvSpPr txBox="1"/>
          <p:nvPr/>
        </p:nvSpPr>
        <p:spPr>
          <a:xfrm>
            <a:off x="533400" y="4343400"/>
            <a:ext cx="8153400" cy="923330"/>
          </a:xfrm>
          <a:prstGeom prst="rect">
            <a:avLst/>
          </a:prstGeom>
          <a:noFill/>
        </p:spPr>
        <p:txBody>
          <a:bodyPr wrap="square" rtlCol="0">
            <a:spAutoFit/>
          </a:bodyPr>
          <a:lstStyle/>
          <a:p>
            <a:r>
              <a:rPr lang="en-US" dirty="0" smtClean="0"/>
              <a:t>These ratios aren’t all that different from the face that I have used for my adult comparison. In fact, Amir Khan’s Mouth : Teeth is the same as my father’s. The Ratios of all these celebrities are very close to the Phi. </a:t>
            </a:r>
            <a:endParaRPr lang="en-US" dirty="0"/>
          </a:p>
        </p:txBody>
      </p:sp>
      <p:pic>
        <p:nvPicPr>
          <p:cNvPr id="7" name="Picture 6" descr="http://i243.photobucket.com/albums/ff274/mukesh_avenger/katrina-kaif-1.jpg"/>
          <p:cNvPicPr/>
          <p:nvPr/>
        </p:nvPicPr>
        <p:blipFill>
          <a:blip r:embed="rId2" cstate="print"/>
          <a:srcRect l="20069" t="1160" r="26298" b="58933"/>
          <a:stretch>
            <a:fillRect/>
          </a:stretch>
        </p:blipFill>
        <p:spPr bwMode="auto">
          <a:xfrm>
            <a:off x="7162800" y="4953000"/>
            <a:ext cx="1628775" cy="1752600"/>
          </a:xfrm>
          <a:prstGeom prst="rect">
            <a:avLst/>
          </a:prstGeom>
          <a:noFill/>
          <a:ln w="9525">
            <a:noFill/>
            <a:miter lim="800000"/>
            <a:headEnd/>
            <a:tailEnd/>
          </a:ln>
        </p:spPr>
      </p:pic>
      <p:pic>
        <p:nvPicPr>
          <p:cNvPr id="8" name="Picture 7" descr="http://bollywood101.com/UserFiles/2009/11/26/Who-made-Amir-Khan-angry.jpg"/>
          <p:cNvPicPr/>
          <p:nvPr/>
        </p:nvPicPr>
        <p:blipFill>
          <a:blip r:embed="rId3" cstate="print"/>
          <a:srcRect/>
          <a:stretch>
            <a:fillRect/>
          </a:stretch>
        </p:blipFill>
        <p:spPr bwMode="auto">
          <a:xfrm>
            <a:off x="5257800" y="5029200"/>
            <a:ext cx="1600200" cy="1676400"/>
          </a:xfrm>
          <a:prstGeom prst="rect">
            <a:avLst/>
          </a:prstGeom>
          <a:noFill/>
          <a:ln w="9525">
            <a:noFill/>
            <a:miter lim="800000"/>
            <a:headEnd/>
            <a:tailEnd/>
          </a:ln>
        </p:spPr>
      </p:pic>
      <p:pic>
        <p:nvPicPr>
          <p:cNvPr id="9" name="Picture 8" descr="http://movies.bharatfamily.com/movienews/images/movies/1237912680hrithik-roshan.jpg"/>
          <p:cNvPicPr/>
          <p:nvPr/>
        </p:nvPicPr>
        <p:blipFill>
          <a:blip r:embed="rId4" cstate="print"/>
          <a:srcRect l="34000" r="30000" b="62667"/>
          <a:stretch>
            <a:fillRect/>
          </a:stretch>
        </p:blipFill>
        <p:spPr bwMode="auto">
          <a:xfrm>
            <a:off x="3581400" y="5257800"/>
            <a:ext cx="1524000" cy="1419225"/>
          </a:xfrm>
          <a:prstGeom prst="rect">
            <a:avLst/>
          </a:prstGeom>
          <a:noFill/>
          <a:ln w="9525">
            <a:noFill/>
            <a:miter lim="800000"/>
            <a:headEnd/>
            <a:tailEnd/>
          </a:ln>
        </p:spPr>
      </p:pic>
      <p:sp>
        <p:nvSpPr>
          <p:cNvPr id="10" name="TextBox 9"/>
          <p:cNvSpPr txBox="1"/>
          <p:nvPr/>
        </p:nvSpPr>
        <p:spPr>
          <a:xfrm>
            <a:off x="228600" y="6059269"/>
            <a:ext cx="3429000" cy="646331"/>
          </a:xfrm>
          <a:prstGeom prst="rect">
            <a:avLst/>
          </a:prstGeom>
          <a:noFill/>
        </p:spPr>
        <p:txBody>
          <a:bodyPr wrap="square" rtlCol="0">
            <a:spAutoFit/>
          </a:bodyPr>
          <a:lstStyle/>
          <a:p>
            <a:r>
              <a:rPr lang="en-US" dirty="0" smtClean="0"/>
              <a:t>From Left to Right: </a:t>
            </a:r>
            <a:r>
              <a:rPr lang="en-US" dirty="0" err="1" smtClean="0"/>
              <a:t>Hrithik</a:t>
            </a:r>
            <a:r>
              <a:rPr lang="en-US" dirty="0" smtClean="0"/>
              <a:t> </a:t>
            </a:r>
            <a:r>
              <a:rPr lang="en-US" dirty="0" err="1" smtClean="0"/>
              <a:t>Roshan</a:t>
            </a:r>
            <a:r>
              <a:rPr lang="en-US" dirty="0" smtClean="0"/>
              <a:t>, Amir Khan and Katrina </a:t>
            </a:r>
            <a:r>
              <a:rPr lang="en-US" dirty="0" err="1" smtClean="0"/>
              <a:t>Kaif</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990600"/>
          </a:xfrm>
        </p:spPr>
        <p:txBody>
          <a:bodyPr>
            <a:normAutofit/>
          </a:bodyPr>
          <a:lstStyle/>
          <a:p>
            <a:r>
              <a:rPr lang="en-US" dirty="0" smtClean="0"/>
              <a:t>Nose bridge : Eye Width of Adults</a:t>
            </a:r>
            <a:endParaRPr lang="en-US" dirty="0"/>
          </a:p>
        </p:txBody>
      </p:sp>
      <p:graphicFrame>
        <p:nvGraphicFramePr>
          <p:cNvPr id="4" name="Content Placeholder 3"/>
          <p:cNvGraphicFramePr>
            <a:graphicFrameLocks noGrp="1"/>
          </p:cNvGraphicFramePr>
          <p:nvPr>
            <p:ph sz="quarter" idx="1"/>
          </p:nvPr>
        </p:nvGraphicFramePr>
        <p:xfrm>
          <a:off x="612774" y="1600200"/>
          <a:ext cx="8378825" cy="48768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5867400" y="6248400"/>
            <a:ext cx="3505200" cy="646331"/>
          </a:xfrm>
          <a:prstGeom prst="rect">
            <a:avLst/>
          </a:prstGeom>
          <a:noFill/>
        </p:spPr>
        <p:txBody>
          <a:bodyPr wrap="square" rtlCol="0">
            <a:spAutoFit/>
          </a:bodyPr>
          <a:lstStyle/>
          <a:p>
            <a:pPr algn="ctr"/>
            <a:r>
              <a:rPr lang="en-US" dirty="0" smtClean="0"/>
              <a:t>The values shown have been rounded off to the nearest tenth</a:t>
            </a:r>
            <a:endParaRPr lang="en-US" dirty="0"/>
          </a:p>
        </p:txBody>
      </p:sp>
      <p:sp>
        <p:nvSpPr>
          <p:cNvPr id="6" name="TextBox 5"/>
          <p:cNvSpPr txBox="1"/>
          <p:nvPr/>
        </p:nvSpPr>
        <p:spPr>
          <a:xfrm>
            <a:off x="6019800" y="3974068"/>
            <a:ext cx="3505200" cy="369332"/>
          </a:xfrm>
          <a:prstGeom prst="rect">
            <a:avLst/>
          </a:prstGeom>
          <a:noFill/>
        </p:spPr>
        <p:txBody>
          <a:bodyPr wrap="square" rtlCol="0">
            <a:spAutoFit/>
          </a:bodyPr>
          <a:lstStyle/>
          <a:p>
            <a:pPr algn="ctr"/>
            <a:r>
              <a:rPr lang="en-US" dirty="0" smtClean="0"/>
              <a:t>is to</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Mouth : Teeth of Adults</a:t>
            </a:r>
            <a:endParaRPr lang="en-US" dirty="0"/>
          </a:p>
        </p:txBody>
      </p:sp>
      <p:graphicFrame>
        <p:nvGraphicFramePr>
          <p:cNvPr id="4" name="Content Placeholder 3"/>
          <p:cNvGraphicFramePr>
            <a:graphicFrameLocks noGrp="1"/>
          </p:cNvGraphicFramePr>
          <p:nvPr>
            <p:ph sz="quarter" idx="1"/>
          </p:nvPr>
        </p:nvGraphicFramePr>
        <p:xfrm>
          <a:off x="228600" y="1600200"/>
          <a:ext cx="8153401" cy="44958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5867400" y="3810000"/>
            <a:ext cx="3505200" cy="369332"/>
          </a:xfrm>
          <a:prstGeom prst="rect">
            <a:avLst/>
          </a:prstGeom>
          <a:noFill/>
        </p:spPr>
        <p:txBody>
          <a:bodyPr wrap="square" rtlCol="0">
            <a:spAutoFit/>
          </a:bodyPr>
          <a:lstStyle/>
          <a:p>
            <a:pPr algn="ctr"/>
            <a:r>
              <a:rPr lang="en-US" dirty="0" smtClean="0"/>
              <a:t>is </a:t>
            </a:r>
            <a:r>
              <a:rPr lang="en-US" dirty="0" smtClean="0"/>
              <a:t>to</a:t>
            </a:r>
            <a:endParaRPr lang="en-US" dirty="0"/>
          </a:p>
        </p:txBody>
      </p:sp>
      <p:sp>
        <p:nvSpPr>
          <p:cNvPr id="6" name="TextBox 5"/>
          <p:cNvSpPr txBox="1"/>
          <p:nvPr/>
        </p:nvSpPr>
        <p:spPr>
          <a:xfrm>
            <a:off x="5867400" y="6172200"/>
            <a:ext cx="3505200" cy="646331"/>
          </a:xfrm>
          <a:prstGeom prst="rect">
            <a:avLst/>
          </a:prstGeom>
          <a:noFill/>
        </p:spPr>
        <p:txBody>
          <a:bodyPr wrap="square" rtlCol="0">
            <a:spAutoFit/>
          </a:bodyPr>
          <a:lstStyle/>
          <a:p>
            <a:pPr algn="ctr"/>
            <a:r>
              <a:rPr lang="en-US" dirty="0" smtClean="0"/>
              <a:t>The values shown have been rounded off to the nearest tenth</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 – Classical Greek Architecture</a:t>
            </a:r>
            <a:endParaRPr lang="en-US" dirty="0"/>
          </a:p>
        </p:txBody>
      </p:sp>
      <p:graphicFrame>
        <p:nvGraphicFramePr>
          <p:cNvPr id="4" name="Content Placeholder 3"/>
          <p:cNvGraphicFramePr>
            <a:graphicFrameLocks noGrp="1"/>
          </p:cNvGraphicFramePr>
          <p:nvPr>
            <p:ph sz="quarter" idx="1"/>
          </p:nvPr>
        </p:nvGraphicFramePr>
        <p:xfrm>
          <a:off x="457200" y="2860040"/>
          <a:ext cx="8153400" cy="3616960"/>
        </p:xfrm>
        <a:graphic>
          <a:graphicData uri="http://schemas.openxmlformats.org/drawingml/2006/table">
            <a:tbl>
              <a:tblPr firstRow="1" bandRow="1">
                <a:tableStyleId>{7DF18680-E054-41AD-8BC1-D1AEF772440D}</a:tableStyleId>
              </a:tblPr>
              <a:tblGrid>
                <a:gridCol w="2978006"/>
                <a:gridCol w="1885648"/>
                <a:gridCol w="1644873"/>
                <a:gridCol w="1644873"/>
              </a:tblGrid>
              <a:tr h="381000">
                <a:tc>
                  <a:txBody>
                    <a:bodyPr/>
                    <a:lstStyle/>
                    <a:p>
                      <a:pPr algn="ctr"/>
                      <a:r>
                        <a:rPr lang="en-US" dirty="0" smtClean="0"/>
                        <a:t>Name of building</a:t>
                      </a:r>
                      <a:endParaRPr lang="en-US" dirty="0"/>
                    </a:p>
                  </a:txBody>
                  <a:tcPr/>
                </a:tc>
                <a:tc>
                  <a:txBody>
                    <a:bodyPr/>
                    <a:lstStyle/>
                    <a:p>
                      <a:pPr algn="ctr"/>
                      <a:r>
                        <a:rPr lang="en-US" dirty="0" smtClean="0"/>
                        <a:t>(H)Height (mm) </a:t>
                      </a:r>
                      <a:endParaRPr lang="en-US" dirty="0"/>
                    </a:p>
                  </a:txBody>
                  <a:tcPr/>
                </a:tc>
                <a:tc>
                  <a:txBody>
                    <a:bodyPr/>
                    <a:lstStyle/>
                    <a:p>
                      <a:pPr algn="ctr"/>
                      <a:r>
                        <a:rPr lang="en-US" dirty="0" smtClean="0"/>
                        <a:t>(W)Width</a:t>
                      </a:r>
                      <a:r>
                        <a:rPr lang="en-US" baseline="0" dirty="0" smtClean="0"/>
                        <a:t> (mm)</a:t>
                      </a:r>
                      <a:endParaRPr lang="en-US" dirty="0"/>
                    </a:p>
                  </a:txBody>
                  <a:tcPr/>
                </a:tc>
                <a:tc>
                  <a:txBody>
                    <a:bodyPr/>
                    <a:lstStyle/>
                    <a:p>
                      <a:pPr algn="ctr"/>
                      <a:r>
                        <a:rPr lang="en-US" dirty="0" smtClean="0"/>
                        <a:t>Ratio</a:t>
                      </a:r>
                      <a:endParaRPr lang="en-US" dirty="0"/>
                    </a:p>
                  </a:txBody>
                  <a:tcPr>
                    <a:solidFill>
                      <a:schemeClr val="accent2">
                        <a:lumMod val="60000"/>
                        <a:lumOff val="40000"/>
                      </a:schemeClr>
                    </a:solidFill>
                  </a:tcPr>
                </a:tc>
              </a:tr>
              <a:tr h="370840">
                <a:tc>
                  <a:txBody>
                    <a:bodyPr/>
                    <a:lstStyle/>
                    <a:p>
                      <a:pPr algn="ctr"/>
                      <a:r>
                        <a:rPr lang="en-US" dirty="0" smtClean="0"/>
                        <a:t>Parthenon</a:t>
                      </a:r>
                      <a:endParaRPr lang="en-US" dirty="0"/>
                    </a:p>
                  </a:txBody>
                  <a:tcPr/>
                </a:tc>
                <a:tc>
                  <a:txBody>
                    <a:bodyPr/>
                    <a:lstStyle/>
                    <a:p>
                      <a:pPr algn="ctr"/>
                      <a:r>
                        <a:rPr lang="en-US" dirty="0" smtClean="0"/>
                        <a:t>59</a:t>
                      </a:r>
                      <a:endParaRPr lang="en-US" dirty="0"/>
                    </a:p>
                  </a:txBody>
                  <a:tcPr/>
                </a:tc>
                <a:tc>
                  <a:txBody>
                    <a:bodyPr/>
                    <a:lstStyle/>
                    <a:p>
                      <a:pPr algn="ctr"/>
                      <a:r>
                        <a:rPr lang="en-US" dirty="0" smtClean="0"/>
                        <a:t>114</a:t>
                      </a:r>
                      <a:endParaRPr lang="en-US" dirty="0"/>
                    </a:p>
                  </a:txBody>
                  <a:tcPr/>
                </a:tc>
                <a:tc>
                  <a:txBody>
                    <a:bodyPr/>
                    <a:lstStyle/>
                    <a:p>
                      <a:pPr algn="ctr"/>
                      <a:r>
                        <a:rPr lang="en-US" dirty="0" smtClean="0"/>
                        <a:t>H : W = 1:1.93</a:t>
                      </a:r>
                      <a:endParaRPr lang="en-US" dirty="0"/>
                    </a:p>
                  </a:txBody>
                  <a:tcPr>
                    <a:solidFill>
                      <a:schemeClr val="accent2">
                        <a:lumMod val="60000"/>
                        <a:lumOff val="40000"/>
                      </a:schemeClr>
                    </a:solidFill>
                  </a:tcPr>
                </a:tc>
              </a:tr>
              <a:tr h="370840">
                <a:tc>
                  <a:txBody>
                    <a:bodyPr/>
                    <a:lstStyle/>
                    <a:p>
                      <a:pPr algn="ctr"/>
                      <a:r>
                        <a:rPr lang="en-US" dirty="0" smtClean="0"/>
                        <a:t>Athenian</a:t>
                      </a:r>
                      <a:r>
                        <a:rPr lang="en-US" baseline="0" dirty="0" smtClean="0"/>
                        <a:t> Treasury</a:t>
                      </a:r>
                      <a:endParaRPr lang="en-US" dirty="0"/>
                    </a:p>
                  </a:txBody>
                  <a:tcPr/>
                </a:tc>
                <a:tc>
                  <a:txBody>
                    <a:bodyPr/>
                    <a:lstStyle/>
                    <a:p>
                      <a:pPr algn="ctr"/>
                      <a:r>
                        <a:rPr lang="en-US" dirty="0" smtClean="0"/>
                        <a:t>85</a:t>
                      </a:r>
                      <a:endParaRPr lang="en-US" dirty="0"/>
                    </a:p>
                  </a:txBody>
                  <a:tcPr/>
                </a:tc>
                <a:tc>
                  <a:txBody>
                    <a:bodyPr/>
                    <a:lstStyle/>
                    <a:p>
                      <a:pPr algn="ctr"/>
                      <a:r>
                        <a:rPr lang="en-US" dirty="0" smtClean="0"/>
                        <a:t>94</a:t>
                      </a:r>
                      <a:endParaRPr lang="en-US" dirty="0"/>
                    </a:p>
                  </a:txBody>
                  <a:tcPr/>
                </a:tc>
                <a:tc>
                  <a:txBody>
                    <a:bodyPr/>
                    <a:lstStyle/>
                    <a:p>
                      <a:pPr algn="ctr"/>
                      <a:r>
                        <a:rPr lang="en-US" dirty="0" smtClean="0"/>
                        <a:t>H : W = 1:1.11</a:t>
                      </a:r>
                      <a:endParaRPr lang="en-US" dirty="0"/>
                    </a:p>
                  </a:txBody>
                  <a:tcPr>
                    <a:solidFill>
                      <a:schemeClr val="accent2">
                        <a:lumMod val="60000"/>
                        <a:lumOff val="40000"/>
                      </a:schemeClr>
                    </a:solidFill>
                  </a:tcPr>
                </a:tc>
              </a:tr>
              <a:tr h="370840">
                <a:tc>
                  <a:txBody>
                    <a:bodyPr/>
                    <a:lstStyle/>
                    <a:p>
                      <a:pPr algn="ctr"/>
                      <a:r>
                        <a:rPr lang="en-US" dirty="0" smtClean="0"/>
                        <a:t> Erechtheion</a:t>
                      </a:r>
                      <a:r>
                        <a:rPr lang="en-US" baseline="0" dirty="0" smtClean="0"/>
                        <a:t> </a:t>
                      </a:r>
                      <a:endParaRPr lang="en-US" dirty="0"/>
                    </a:p>
                  </a:txBody>
                  <a:tcPr/>
                </a:tc>
                <a:tc>
                  <a:txBody>
                    <a:bodyPr/>
                    <a:lstStyle/>
                    <a:p>
                      <a:pPr algn="ctr"/>
                      <a:r>
                        <a:rPr lang="en-US" dirty="0" smtClean="0"/>
                        <a:t>19</a:t>
                      </a:r>
                      <a:endParaRPr lang="en-US" dirty="0"/>
                    </a:p>
                  </a:txBody>
                  <a:tcPr/>
                </a:tc>
                <a:tc>
                  <a:txBody>
                    <a:bodyPr/>
                    <a:lstStyle/>
                    <a:p>
                      <a:pPr algn="ctr"/>
                      <a:r>
                        <a:rPr lang="en-US" dirty="0" smtClean="0"/>
                        <a:t>29</a:t>
                      </a:r>
                      <a:endParaRPr lang="en-US" dirty="0"/>
                    </a:p>
                  </a:txBody>
                  <a:tcPr/>
                </a:tc>
                <a:tc>
                  <a:txBody>
                    <a:bodyPr/>
                    <a:lstStyle/>
                    <a:p>
                      <a:pPr algn="ctr"/>
                      <a:r>
                        <a:rPr lang="en-US" dirty="0" smtClean="0"/>
                        <a:t>H : W = 1:1.53</a:t>
                      </a:r>
                      <a:endParaRPr lang="en-US" dirty="0"/>
                    </a:p>
                  </a:txBody>
                  <a:tcPr>
                    <a:solidFill>
                      <a:schemeClr val="accent2">
                        <a:lumMod val="60000"/>
                        <a:lumOff val="40000"/>
                      </a:schemeClr>
                    </a:solidFill>
                  </a:tcPr>
                </a:tc>
              </a:tr>
              <a:tr h="370840">
                <a:tc>
                  <a:txBody>
                    <a:bodyPr/>
                    <a:lstStyle/>
                    <a:p>
                      <a:pPr algn="ctr"/>
                      <a:r>
                        <a:rPr lang="en-US" dirty="0" smtClean="0"/>
                        <a:t>Lion Gate</a:t>
                      </a:r>
                      <a:endParaRPr lang="en-US" dirty="0"/>
                    </a:p>
                  </a:txBody>
                  <a:tcPr/>
                </a:tc>
                <a:tc>
                  <a:txBody>
                    <a:bodyPr/>
                    <a:lstStyle/>
                    <a:p>
                      <a:pPr algn="ctr"/>
                      <a:r>
                        <a:rPr lang="en-US" dirty="0" smtClean="0"/>
                        <a:t>85</a:t>
                      </a:r>
                      <a:endParaRPr lang="en-US" dirty="0"/>
                    </a:p>
                  </a:txBody>
                  <a:tcPr/>
                </a:tc>
                <a:tc>
                  <a:txBody>
                    <a:bodyPr/>
                    <a:lstStyle/>
                    <a:p>
                      <a:pPr algn="ctr"/>
                      <a:r>
                        <a:rPr lang="en-US" dirty="0" smtClean="0"/>
                        <a:t>65</a:t>
                      </a:r>
                      <a:endParaRPr lang="en-US" dirty="0"/>
                    </a:p>
                  </a:txBody>
                  <a:tcPr/>
                </a:tc>
                <a:tc>
                  <a:txBody>
                    <a:bodyPr/>
                    <a:lstStyle/>
                    <a:p>
                      <a:pPr algn="ctr"/>
                      <a:r>
                        <a:rPr lang="en-US" dirty="0" smtClean="0"/>
                        <a:t>H : W = 1.31:1</a:t>
                      </a:r>
                      <a:endParaRPr lang="en-US" dirty="0"/>
                    </a:p>
                  </a:txBody>
                  <a:tcPr>
                    <a:solidFill>
                      <a:schemeClr val="accent2">
                        <a:lumMod val="60000"/>
                        <a:lumOff val="40000"/>
                      </a:schemeClr>
                    </a:solidFill>
                  </a:tcPr>
                </a:tc>
              </a:tr>
              <a:tr h="370840">
                <a:tc>
                  <a:txBody>
                    <a:bodyPr/>
                    <a:lstStyle/>
                    <a:p>
                      <a:pPr algn="ctr"/>
                      <a:r>
                        <a:rPr lang="en-US" dirty="0" err="1" smtClean="0"/>
                        <a:t>Simonas</a:t>
                      </a:r>
                      <a:r>
                        <a:rPr lang="en-US" dirty="0" smtClean="0"/>
                        <a:t> </a:t>
                      </a:r>
                      <a:r>
                        <a:rPr lang="en-US" dirty="0" err="1" smtClean="0"/>
                        <a:t>Petras</a:t>
                      </a:r>
                      <a:r>
                        <a:rPr lang="en-US" dirty="0" smtClean="0"/>
                        <a:t> Monastery (1</a:t>
                      </a:r>
                      <a:r>
                        <a:rPr lang="en-US" baseline="30000" dirty="0" smtClean="0"/>
                        <a:t>st</a:t>
                      </a:r>
                      <a:r>
                        <a:rPr lang="en-US" dirty="0" smtClean="0"/>
                        <a:t> building)</a:t>
                      </a:r>
                      <a:endParaRPr lang="en-US" dirty="0"/>
                    </a:p>
                  </a:txBody>
                  <a:tcPr/>
                </a:tc>
                <a:tc>
                  <a:txBody>
                    <a:bodyPr/>
                    <a:lstStyle/>
                    <a:p>
                      <a:pPr algn="ctr"/>
                      <a:r>
                        <a:rPr lang="en-US" dirty="0" smtClean="0"/>
                        <a:t>45</a:t>
                      </a:r>
                      <a:endParaRPr lang="en-US" dirty="0"/>
                    </a:p>
                  </a:txBody>
                  <a:tcPr/>
                </a:tc>
                <a:tc>
                  <a:txBody>
                    <a:bodyPr/>
                    <a:lstStyle/>
                    <a:p>
                      <a:pPr algn="ctr"/>
                      <a:r>
                        <a:rPr lang="en-US" dirty="0" smtClean="0"/>
                        <a:t>34</a:t>
                      </a:r>
                      <a:endParaRPr lang="en-US" dirty="0"/>
                    </a:p>
                  </a:txBody>
                  <a:tcPr/>
                </a:tc>
                <a:tc>
                  <a:txBody>
                    <a:bodyPr/>
                    <a:lstStyle/>
                    <a:p>
                      <a:pPr algn="ctr"/>
                      <a:r>
                        <a:rPr lang="en-US" dirty="0" smtClean="0"/>
                        <a:t>H</a:t>
                      </a:r>
                      <a:r>
                        <a:rPr lang="en-US" baseline="0" dirty="0" smtClean="0"/>
                        <a:t> : W = 1.32:1</a:t>
                      </a:r>
                      <a:endParaRPr lang="en-US" dirty="0"/>
                    </a:p>
                  </a:txBody>
                  <a:tcPr>
                    <a:solidFill>
                      <a:schemeClr val="accent2">
                        <a:lumMod val="60000"/>
                        <a:lumOff val="40000"/>
                      </a:schemeClr>
                    </a:solidFill>
                  </a:tcPr>
                </a:tc>
              </a:tr>
              <a:tr h="370840">
                <a:tc>
                  <a:txBody>
                    <a:bodyPr/>
                    <a:lstStyle/>
                    <a:p>
                      <a:pPr algn="ctr"/>
                      <a:r>
                        <a:rPr lang="en-US" dirty="0" smtClean="0"/>
                        <a:t>Temple of Athena Nike</a:t>
                      </a:r>
                      <a:endParaRPr lang="en-US" dirty="0"/>
                    </a:p>
                  </a:txBody>
                  <a:tcPr/>
                </a:tc>
                <a:tc>
                  <a:txBody>
                    <a:bodyPr/>
                    <a:lstStyle/>
                    <a:p>
                      <a:pPr algn="ctr"/>
                      <a:r>
                        <a:rPr lang="en-US" dirty="0" smtClean="0"/>
                        <a:t>47</a:t>
                      </a:r>
                      <a:endParaRPr lang="en-US" dirty="0"/>
                    </a:p>
                  </a:txBody>
                  <a:tcPr/>
                </a:tc>
                <a:tc>
                  <a:txBody>
                    <a:bodyPr/>
                    <a:lstStyle/>
                    <a:p>
                      <a:pPr algn="ctr"/>
                      <a:r>
                        <a:rPr lang="en-US" dirty="0" smtClean="0"/>
                        <a:t>60</a:t>
                      </a:r>
                      <a:endParaRPr lang="en-US" dirty="0"/>
                    </a:p>
                  </a:txBody>
                  <a:tcPr/>
                </a:tc>
                <a:tc>
                  <a:txBody>
                    <a:bodyPr/>
                    <a:lstStyle/>
                    <a:p>
                      <a:pPr algn="ctr"/>
                      <a:r>
                        <a:rPr lang="en-US" dirty="0" smtClean="0"/>
                        <a:t>H : W = 1:1.28</a:t>
                      </a:r>
                      <a:endParaRPr lang="en-US" dirty="0"/>
                    </a:p>
                  </a:txBody>
                  <a:tcPr>
                    <a:solidFill>
                      <a:schemeClr val="accent2">
                        <a:lumMod val="60000"/>
                        <a:lumOff val="40000"/>
                      </a:schemeClr>
                    </a:solidFill>
                  </a:tcPr>
                </a:tc>
              </a:tr>
              <a:tr h="370840">
                <a:tc>
                  <a:txBody>
                    <a:bodyPr/>
                    <a:lstStyle/>
                    <a:p>
                      <a:pPr algn="ctr"/>
                      <a:r>
                        <a:rPr lang="en-US" dirty="0" smtClean="0"/>
                        <a:t>Treasury of </a:t>
                      </a:r>
                      <a:r>
                        <a:rPr lang="en-US" dirty="0" err="1" smtClean="0"/>
                        <a:t>Arteus</a:t>
                      </a:r>
                      <a:r>
                        <a:rPr lang="en-US" dirty="0" smtClean="0"/>
                        <a:t> (gate)</a:t>
                      </a:r>
                      <a:endParaRPr lang="en-US" dirty="0"/>
                    </a:p>
                  </a:txBody>
                  <a:tcPr/>
                </a:tc>
                <a:tc>
                  <a:txBody>
                    <a:bodyPr/>
                    <a:lstStyle/>
                    <a:p>
                      <a:pPr algn="ctr"/>
                      <a:r>
                        <a:rPr lang="en-US" dirty="0" smtClean="0"/>
                        <a:t>115</a:t>
                      </a:r>
                      <a:endParaRPr lang="en-US" dirty="0"/>
                    </a:p>
                  </a:txBody>
                  <a:tcPr/>
                </a:tc>
                <a:tc>
                  <a:txBody>
                    <a:bodyPr/>
                    <a:lstStyle/>
                    <a:p>
                      <a:pPr algn="ctr"/>
                      <a:r>
                        <a:rPr lang="en-US" dirty="0" smtClean="0"/>
                        <a:t>85</a:t>
                      </a:r>
                      <a:endParaRPr lang="en-US" dirty="0"/>
                    </a:p>
                  </a:txBody>
                  <a:tcPr/>
                </a:tc>
                <a:tc>
                  <a:txBody>
                    <a:bodyPr/>
                    <a:lstStyle/>
                    <a:p>
                      <a:pPr algn="ctr"/>
                      <a:r>
                        <a:rPr lang="en-US" dirty="0" smtClean="0"/>
                        <a:t>H : W = 1.35:1</a:t>
                      </a:r>
                      <a:endParaRPr lang="en-US" dirty="0"/>
                    </a:p>
                  </a:txBody>
                  <a:tcPr>
                    <a:solidFill>
                      <a:schemeClr val="accent2">
                        <a:lumMod val="60000"/>
                        <a:lumOff val="40000"/>
                      </a:schemeClr>
                    </a:solidFill>
                  </a:tcPr>
                </a:tc>
              </a:tr>
              <a:tr h="370840">
                <a:tc>
                  <a:txBody>
                    <a:bodyPr/>
                    <a:lstStyle/>
                    <a:p>
                      <a:pPr algn="ctr"/>
                      <a:r>
                        <a:rPr lang="en-US" b="0" u="none" dirty="0" smtClean="0">
                          <a:solidFill>
                            <a:schemeClr val="tx1"/>
                          </a:solidFill>
                        </a:rPr>
                        <a:t>Temple of Hephaestus</a:t>
                      </a:r>
                      <a:endParaRPr lang="en-US" b="0" u="none" dirty="0">
                        <a:solidFill>
                          <a:schemeClr val="tx1"/>
                        </a:solidFill>
                      </a:endParaRPr>
                    </a:p>
                  </a:txBody>
                  <a:tcPr/>
                </a:tc>
                <a:tc>
                  <a:txBody>
                    <a:bodyPr/>
                    <a:lstStyle/>
                    <a:p>
                      <a:pPr algn="ctr"/>
                      <a:r>
                        <a:rPr lang="en-US" dirty="0" smtClean="0"/>
                        <a:t>84</a:t>
                      </a:r>
                      <a:endParaRPr lang="en-US" dirty="0"/>
                    </a:p>
                  </a:txBody>
                  <a:tcPr/>
                </a:tc>
                <a:tc>
                  <a:txBody>
                    <a:bodyPr/>
                    <a:lstStyle/>
                    <a:p>
                      <a:pPr algn="ctr"/>
                      <a:r>
                        <a:rPr lang="en-US" dirty="0" smtClean="0"/>
                        <a:t>51</a:t>
                      </a:r>
                      <a:endParaRPr lang="en-US" dirty="0"/>
                    </a:p>
                  </a:txBody>
                  <a:tcPr/>
                </a:tc>
                <a:tc>
                  <a:txBody>
                    <a:bodyPr/>
                    <a:lstStyle/>
                    <a:p>
                      <a:pPr algn="ctr"/>
                      <a:r>
                        <a:rPr lang="en-US" dirty="0" smtClean="0"/>
                        <a:t>H : W = 1.68:1</a:t>
                      </a:r>
                      <a:endParaRPr lang="en-US" dirty="0"/>
                    </a:p>
                  </a:txBody>
                  <a:tcPr>
                    <a:solidFill>
                      <a:schemeClr val="accent2">
                        <a:lumMod val="60000"/>
                        <a:lumOff val="40000"/>
                      </a:schemeClr>
                    </a:solidFill>
                  </a:tcPr>
                </a:tc>
              </a:tr>
            </a:tbl>
          </a:graphicData>
        </a:graphic>
      </p:graphicFrame>
      <p:sp>
        <p:nvSpPr>
          <p:cNvPr id="5" name="TextBox 4"/>
          <p:cNvSpPr txBox="1"/>
          <p:nvPr/>
        </p:nvSpPr>
        <p:spPr>
          <a:xfrm>
            <a:off x="533400" y="1524000"/>
            <a:ext cx="8153400" cy="1200329"/>
          </a:xfrm>
          <a:prstGeom prst="rect">
            <a:avLst/>
          </a:prstGeom>
          <a:noFill/>
        </p:spPr>
        <p:txBody>
          <a:bodyPr wrap="square" rtlCol="0">
            <a:spAutoFit/>
          </a:bodyPr>
          <a:lstStyle/>
          <a:p>
            <a:r>
              <a:rPr lang="en-US" dirty="0" smtClean="0"/>
              <a:t>After the discovery of ‘Phi’, Greek architects began building buildings that used the golden ratio in one way or the other. Mostly it was included to make the building look more attractive but it was also done for other </a:t>
            </a:r>
            <a:r>
              <a:rPr lang="en-US" dirty="0" smtClean="0"/>
              <a:t>reasons</a:t>
            </a:r>
            <a:r>
              <a:rPr lang="en-US" dirty="0" smtClean="0"/>
              <a:t>, it was done because then the pillars could hold the weight of the things above. </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Classical Greek Buildings</a:t>
            </a:r>
            <a:endParaRPr lang="en-US" dirty="0"/>
          </a:p>
        </p:txBody>
      </p:sp>
      <p:pic>
        <p:nvPicPr>
          <p:cNvPr id="21506" name="Picture 2" descr="http://www.math.uga.edu/~njohnson/teaching/ParthenonGoldenRatio.png"/>
          <p:cNvPicPr>
            <a:picLocks noChangeAspect="1" noChangeArrowheads="1"/>
          </p:cNvPicPr>
          <p:nvPr/>
        </p:nvPicPr>
        <p:blipFill>
          <a:blip r:embed="rId3" cstate="print"/>
          <a:srcRect l="6598" r="5979"/>
          <a:stretch>
            <a:fillRect/>
          </a:stretch>
        </p:blipFill>
        <p:spPr bwMode="auto">
          <a:xfrm>
            <a:off x="381000" y="1676400"/>
            <a:ext cx="3657600" cy="2587925"/>
          </a:xfrm>
          <a:prstGeom prst="rect">
            <a:avLst/>
          </a:prstGeom>
          <a:noFill/>
        </p:spPr>
      </p:pic>
      <p:sp>
        <p:nvSpPr>
          <p:cNvPr id="6" name="TextBox 5"/>
          <p:cNvSpPr txBox="1"/>
          <p:nvPr/>
        </p:nvSpPr>
        <p:spPr>
          <a:xfrm>
            <a:off x="381000" y="4267200"/>
            <a:ext cx="3657600" cy="646331"/>
          </a:xfrm>
          <a:prstGeom prst="rect">
            <a:avLst/>
          </a:prstGeom>
          <a:noFill/>
        </p:spPr>
        <p:txBody>
          <a:bodyPr wrap="square" rtlCol="0">
            <a:spAutoFit/>
          </a:bodyPr>
          <a:lstStyle/>
          <a:p>
            <a:pPr algn="ctr"/>
            <a:r>
              <a:rPr lang="en-US" u="sng" dirty="0" smtClean="0"/>
              <a:t>The Parthenon </a:t>
            </a:r>
            <a:r>
              <a:rPr lang="en-US" dirty="0" smtClean="0"/>
              <a:t>- Height : Width        = 1:1.93 </a:t>
            </a:r>
            <a:endParaRPr lang="en-US" dirty="0"/>
          </a:p>
        </p:txBody>
      </p:sp>
      <p:pic>
        <p:nvPicPr>
          <p:cNvPr id="7" name="Picture 6" descr="http://images.travelpod.com/users/texaspeyton/1.1248284989.athenian-treasury.jpg"/>
          <p:cNvPicPr/>
          <p:nvPr/>
        </p:nvPicPr>
        <p:blipFill>
          <a:blip r:embed="rId4" cstate="print"/>
          <a:srcRect/>
          <a:stretch>
            <a:fillRect/>
          </a:stretch>
        </p:blipFill>
        <p:spPr bwMode="auto">
          <a:xfrm>
            <a:off x="4267200" y="1676400"/>
            <a:ext cx="2114550" cy="2962275"/>
          </a:xfrm>
          <a:prstGeom prst="rect">
            <a:avLst/>
          </a:prstGeom>
          <a:noFill/>
          <a:ln w="9525">
            <a:noFill/>
            <a:miter lim="800000"/>
            <a:headEnd/>
            <a:tailEnd/>
          </a:ln>
        </p:spPr>
      </p:pic>
      <p:sp>
        <p:nvSpPr>
          <p:cNvPr id="8" name="TextBox 7"/>
          <p:cNvSpPr txBox="1"/>
          <p:nvPr/>
        </p:nvSpPr>
        <p:spPr>
          <a:xfrm>
            <a:off x="4191000" y="4648200"/>
            <a:ext cx="2209800" cy="923330"/>
          </a:xfrm>
          <a:prstGeom prst="rect">
            <a:avLst/>
          </a:prstGeom>
          <a:noFill/>
        </p:spPr>
        <p:txBody>
          <a:bodyPr wrap="square" rtlCol="0">
            <a:spAutoFit/>
          </a:bodyPr>
          <a:lstStyle/>
          <a:p>
            <a:pPr algn="ctr"/>
            <a:r>
              <a:rPr lang="en-US" u="sng" dirty="0" smtClean="0"/>
              <a:t>Athenian Treasury </a:t>
            </a:r>
            <a:r>
              <a:rPr lang="en-US" dirty="0" smtClean="0"/>
              <a:t>- Height : Width         = 1:1.11</a:t>
            </a:r>
            <a:endParaRPr lang="en-US" dirty="0"/>
          </a:p>
        </p:txBody>
      </p:sp>
      <p:pic>
        <p:nvPicPr>
          <p:cNvPr id="9" name="ipfWhvKUoPEhOiWZM:" descr="http://t2.gstatic.com/images?q=tbn:WhvKUoPEhOiWZM:http://www.stoa.org/athens/sites/acroerechtheion/image/p08011.jpg">
            <a:hlinkClick r:id="rId5"/>
          </p:cNvPr>
          <p:cNvPicPr/>
          <p:nvPr/>
        </p:nvPicPr>
        <p:blipFill>
          <a:blip r:embed="rId6" cstate="print"/>
          <a:srcRect/>
          <a:stretch>
            <a:fillRect/>
          </a:stretch>
        </p:blipFill>
        <p:spPr bwMode="auto">
          <a:xfrm>
            <a:off x="228600" y="4876800"/>
            <a:ext cx="2781300" cy="1981200"/>
          </a:xfrm>
          <a:prstGeom prst="rect">
            <a:avLst/>
          </a:prstGeom>
          <a:noFill/>
          <a:ln w="9525">
            <a:noFill/>
            <a:miter lim="800000"/>
            <a:headEnd/>
            <a:tailEnd/>
          </a:ln>
        </p:spPr>
      </p:pic>
      <p:sp>
        <p:nvSpPr>
          <p:cNvPr id="10" name="TextBox 9"/>
          <p:cNvSpPr txBox="1"/>
          <p:nvPr/>
        </p:nvSpPr>
        <p:spPr>
          <a:xfrm>
            <a:off x="2895600" y="6211669"/>
            <a:ext cx="2209800" cy="646331"/>
          </a:xfrm>
          <a:prstGeom prst="rect">
            <a:avLst/>
          </a:prstGeom>
          <a:noFill/>
        </p:spPr>
        <p:txBody>
          <a:bodyPr wrap="square" rtlCol="0">
            <a:spAutoFit/>
          </a:bodyPr>
          <a:lstStyle/>
          <a:p>
            <a:pPr algn="ctr"/>
            <a:r>
              <a:rPr lang="en-US" u="sng" dirty="0" smtClean="0"/>
              <a:t>Erechtheion </a:t>
            </a:r>
            <a:r>
              <a:rPr lang="en-US" dirty="0" smtClean="0"/>
              <a:t>- Height : Width = 1:1.53</a:t>
            </a:r>
            <a:endParaRPr lang="en-US" dirty="0"/>
          </a:p>
        </p:txBody>
      </p:sp>
      <p:pic>
        <p:nvPicPr>
          <p:cNvPr id="11" name="Picture 10" descr="http://www.shunya.net/Pictures/Greece/Mycenae/Mycenae-lion-gate.jpg"/>
          <p:cNvPicPr/>
          <p:nvPr/>
        </p:nvPicPr>
        <p:blipFill>
          <a:blip r:embed="rId7" cstate="print"/>
          <a:srcRect/>
          <a:stretch>
            <a:fillRect/>
          </a:stretch>
        </p:blipFill>
        <p:spPr bwMode="auto">
          <a:xfrm>
            <a:off x="6553200" y="2706469"/>
            <a:ext cx="1981200" cy="2971800"/>
          </a:xfrm>
          <a:prstGeom prst="rect">
            <a:avLst/>
          </a:prstGeom>
          <a:noFill/>
          <a:ln w="9525">
            <a:noFill/>
            <a:miter lim="800000"/>
            <a:headEnd/>
            <a:tailEnd/>
          </a:ln>
        </p:spPr>
      </p:pic>
      <p:sp>
        <p:nvSpPr>
          <p:cNvPr id="12" name="TextBox 11"/>
          <p:cNvSpPr txBox="1"/>
          <p:nvPr/>
        </p:nvSpPr>
        <p:spPr>
          <a:xfrm>
            <a:off x="6400800" y="5754469"/>
            <a:ext cx="2209800" cy="646331"/>
          </a:xfrm>
          <a:prstGeom prst="rect">
            <a:avLst/>
          </a:prstGeom>
          <a:noFill/>
        </p:spPr>
        <p:txBody>
          <a:bodyPr wrap="square" rtlCol="0">
            <a:spAutoFit/>
          </a:bodyPr>
          <a:lstStyle/>
          <a:p>
            <a:pPr algn="ctr"/>
            <a:r>
              <a:rPr lang="en-US" u="sng" dirty="0" smtClean="0"/>
              <a:t>Lion Gate </a:t>
            </a:r>
            <a:r>
              <a:rPr lang="en-US" dirty="0" smtClean="0"/>
              <a:t>- Height : Width = 1.31:1</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Classical Greek Buildings</a:t>
            </a:r>
            <a:endParaRPr lang="en-US" dirty="0"/>
          </a:p>
        </p:txBody>
      </p:sp>
      <p:pic>
        <p:nvPicPr>
          <p:cNvPr id="24578" name="Picture 2" descr="See full size image">
            <a:hlinkClick r:id="rId2"/>
          </p:cNvPr>
          <p:cNvPicPr>
            <a:picLocks noChangeAspect="1" noChangeArrowheads="1"/>
          </p:cNvPicPr>
          <p:nvPr/>
        </p:nvPicPr>
        <p:blipFill>
          <a:blip r:embed="rId3" cstate="print"/>
          <a:srcRect l="21333" t="33333" r="19238"/>
          <a:stretch>
            <a:fillRect/>
          </a:stretch>
        </p:blipFill>
        <p:spPr bwMode="auto">
          <a:xfrm>
            <a:off x="457200" y="2057400"/>
            <a:ext cx="2971800" cy="2133600"/>
          </a:xfrm>
          <a:prstGeom prst="rect">
            <a:avLst/>
          </a:prstGeom>
          <a:noFill/>
        </p:spPr>
      </p:pic>
      <p:cxnSp>
        <p:nvCxnSpPr>
          <p:cNvPr id="6" name="Straight Arrow Connector 5"/>
          <p:cNvCxnSpPr/>
          <p:nvPr/>
        </p:nvCxnSpPr>
        <p:spPr>
          <a:xfrm rot="5400000">
            <a:off x="152400" y="3124200"/>
            <a:ext cx="1752600" cy="6858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0" y="4343400"/>
            <a:ext cx="3657600" cy="646331"/>
          </a:xfrm>
          <a:prstGeom prst="rect">
            <a:avLst/>
          </a:prstGeom>
          <a:noFill/>
        </p:spPr>
        <p:txBody>
          <a:bodyPr wrap="square" rtlCol="0">
            <a:spAutoFit/>
          </a:bodyPr>
          <a:lstStyle/>
          <a:p>
            <a:pPr algn="ctr"/>
            <a:r>
              <a:rPr lang="en-US" dirty="0" err="1" smtClean="0"/>
              <a:t>Simonas</a:t>
            </a:r>
            <a:r>
              <a:rPr lang="en-US" dirty="0" smtClean="0"/>
              <a:t> </a:t>
            </a:r>
            <a:r>
              <a:rPr lang="en-US" dirty="0" err="1" smtClean="0"/>
              <a:t>Petras</a:t>
            </a:r>
            <a:r>
              <a:rPr lang="en-US" dirty="0" smtClean="0"/>
              <a:t> Monastery (1</a:t>
            </a:r>
            <a:r>
              <a:rPr lang="en-US" baseline="30000" dirty="0" smtClean="0"/>
              <a:t>st</a:t>
            </a:r>
            <a:r>
              <a:rPr lang="en-US" dirty="0" smtClean="0"/>
              <a:t> Building) – H : W = 1.32:1</a:t>
            </a:r>
            <a:endParaRPr lang="en-US" dirty="0"/>
          </a:p>
        </p:txBody>
      </p:sp>
      <p:pic>
        <p:nvPicPr>
          <p:cNvPr id="10" name="Picture 9" descr="http://historylink101.net/greek_images/athena-nike.jpg"/>
          <p:cNvPicPr/>
          <p:nvPr/>
        </p:nvPicPr>
        <p:blipFill>
          <a:blip r:embed="rId4" cstate="print"/>
          <a:srcRect/>
          <a:stretch>
            <a:fillRect/>
          </a:stretch>
        </p:blipFill>
        <p:spPr bwMode="auto">
          <a:xfrm>
            <a:off x="3581400" y="1828800"/>
            <a:ext cx="2057400" cy="3086100"/>
          </a:xfrm>
          <a:prstGeom prst="rect">
            <a:avLst/>
          </a:prstGeom>
          <a:noFill/>
          <a:ln w="9525">
            <a:noFill/>
            <a:miter lim="800000"/>
            <a:headEnd/>
            <a:tailEnd/>
          </a:ln>
        </p:spPr>
      </p:pic>
      <p:sp>
        <p:nvSpPr>
          <p:cNvPr id="11" name="TextBox 10"/>
          <p:cNvSpPr txBox="1"/>
          <p:nvPr/>
        </p:nvSpPr>
        <p:spPr>
          <a:xfrm>
            <a:off x="3505200" y="4953000"/>
            <a:ext cx="2209800" cy="923330"/>
          </a:xfrm>
          <a:prstGeom prst="rect">
            <a:avLst/>
          </a:prstGeom>
          <a:noFill/>
        </p:spPr>
        <p:txBody>
          <a:bodyPr wrap="square" rtlCol="0">
            <a:spAutoFit/>
          </a:bodyPr>
          <a:lstStyle/>
          <a:p>
            <a:pPr algn="ctr"/>
            <a:r>
              <a:rPr lang="en-US" dirty="0" smtClean="0"/>
              <a:t>Temple of Athena Nike – H : W            = 1:1.28</a:t>
            </a:r>
            <a:endParaRPr lang="en-US" dirty="0"/>
          </a:p>
        </p:txBody>
      </p:sp>
      <p:pic>
        <p:nvPicPr>
          <p:cNvPr id="12" name="Picture 11" descr="http://upload.wikimedia.org/wikipedia/commons/5/51/Treasury_of_Atreus_Entrance_Mycenae.jpg"/>
          <p:cNvPicPr/>
          <p:nvPr/>
        </p:nvPicPr>
        <p:blipFill>
          <a:blip r:embed="rId5" cstate="print"/>
          <a:srcRect/>
          <a:stretch>
            <a:fillRect/>
          </a:stretch>
        </p:blipFill>
        <p:spPr bwMode="auto">
          <a:xfrm>
            <a:off x="6553200" y="2286000"/>
            <a:ext cx="1905000" cy="3657600"/>
          </a:xfrm>
          <a:prstGeom prst="rect">
            <a:avLst/>
          </a:prstGeom>
          <a:noFill/>
          <a:ln w="9525">
            <a:noFill/>
            <a:miter lim="800000"/>
            <a:headEnd/>
            <a:tailEnd/>
          </a:ln>
        </p:spPr>
      </p:pic>
      <p:sp>
        <p:nvSpPr>
          <p:cNvPr id="13" name="TextBox 12"/>
          <p:cNvSpPr txBox="1"/>
          <p:nvPr/>
        </p:nvSpPr>
        <p:spPr>
          <a:xfrm>
            <a:off x="6400800" y="5934670"/>
            <a:ext cx="2209800" cy="646331"/>
          </a:xfrm>
          <a:prstGeom prst="rect">
            <a:avLst/>
          </a:prstGeom>
          <a:noFill/>
        </p:spPr>
        <p:txBody>
          <a:bodyPr wrap="square" rtlCol="0">
            <a:spAutoFit/>
          </a:bodyPr>
          <a:lstStyle/>
          <a:p>
            <a:pPr algn="ctr"/>
            <a:r>
              <a:rPr lang="en-US" dirty="0" smtClean="0"/>
              <a:t>Treasury of </a:t>
            </a:r>
            <a:r>
              <a:rPr lang="en-US" dirty="0" err="1" smtClean="0"/>
              <a:t>Arteus</a:t>
            </a:r>
            <a:r>
              <a:rPr lang="en-US" dirty="0" smtClean="0"/>
              <a:t> – H : W = 1.35:1</a:t>
            </a:r>
            <a:endParaRPr lang="en-US" dirty="0"/>
          </a:p>
        </p:txBody>
      </p:sp>
      <p:pic>
        <p:nvPicPr>
          <p:cNvPr id="14" name="ipf06xgdAUHaSTe-M:" descr="http://t0.gstatic.com/images?q=tbn:06xgdAUHaSTe-M:http://i72.photobucket.com/albums/i165/ckii96/Greece/Greece_020_Ancient_Agora.jpg">
            <a:hlinkClick r:id="rId6"/>
          </p:cNvPr>
          <p:cNvPicPr/>
          <p:nvPr/>
        </p:nvPicPr>
        <p:blipFill>
          <a:blip r:embed="rId7" cstate="print"/>
          <a:srcRect/>
          <a:stretch>
            <a:fillRect/>
          </a:stretch>
        </p:blipFill>
        <p:spPr bwMode="auto">
          <a:xfrm>
            <a:off x="304800" y="4953000"/>
            <a:ext cx="2895600" cy="1905000"/>
          </a:xfrm>
          <a:prstGeom prst="rect">
            <a:avLst/>
          </a:prstGeom>
          <a:noFill/>
          <a:ln w="9525">
            <a:noFill/>
            <a:miter lim="800000"/>
            <a:headEnd/>
            <a:tailEnd/>
          </a:ln>
        </p:spPr>
      </p:pic>
      <p:sp>
        <p:nvSpPr>
          <p:cNvPr id="15" name="TextBox 14"/>
          <p:cNvSpPr txBox="1"/>
          <p:nvPr/>
        </p:nvSpPr>
        <p:spPr>
          <a:xfrm>
            <a:off x="2895600" y="6211669"/>
            <a:ext cx="3657600" cy="646331"/>
          </a:xfrm>
          <a:prstGeom prst="rect">
            <a:avLst/>
          </a:prstGeom>
          <a:noFill/>
        </p:spPr>
        <p:txBody>
          <a:bodyPr wrap="square" rtlCol="0">
            <a:spAutoFit/>
          </a:bodyPr>
          <a:lstStyle/>
          <a:p>
            <a:pPr algn="ctr"/>
            <a:r>
              <a:rPr lang="en-US" dirty="0" smtClean="0"/>
              <a:t>Temple of Hephaestus – H : W          = 1.68:1</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Fibonacci Numbers</a:t>
            </a:r>
            <a:endParaRPr lang="en-US" dirty="0"/>
          </a:p>
        </p:txBody>
      </p:sp>
      <p:sp>
        <p:nvSpPr>
          <p:cNvPr id="3" name="Content Placeholder 2"/>
          <p:cNvSpPr>
            <a:spLocks noGrp="1"/>
          </p:cNvSpPr>
          <p:nvPr>
            <p:ph sz="quarter" idx="1"/>
          </p:nvPr>
        </p:nvSpPr>
        <p:spPr>
          <a:xfrm>
            <a:off x="612648" y="1066800"/>
            <a:ext cx="8153400" cy="5562600"/>
          </a:xfrm>
        </p:spPr>
        <p:txBody>
          <a:bodyPr/>
          <a:lstStyle/>
          <a:p>
            <a:pPr>
              <a:buNone/>
            </a:pPr>
            <a:endParaRPr lang="en-US" dirty="0" smtClean="0"/>
          </a:p>
          <a:p>
            <a:r>
              <a:rPr lang="en-US" dirty="0" smtClean="0"/>
              <a:t>Fibonacci numbers are a sequence of numbers that follow this pattern: 0, 1, 1, 2, 3, 5, 8, 13, 21, 34, 55,89, 144…</a:t>
            </a:r>
          </a:p>
          <a:p>
            <a:r>
              <a:rPr lang="en-US" dirty="0" smtClean="0"/>
              <a:t>Each number is the sum of the previous 2 numbers</a:t>
            </a:r>
          </a:p>
          <a:p>
            <a:r>
              <a:rPr lang="en-US" dirty="0" smtClean="0"/>
              <a:t>The Fibonacci numbers were first by Leonardo Fibonacci. </a:t>
            </a:r>
          </a:p>
          <a:p>
            <a:r>
              <a:rPr lang="en-US" dirty="0" smtClean="0"/>
              <a:t>After 0,1,1,2 – if the following number is divided by the number before it, the answer comes out to be 1.6… . This shows the relationship between the Fibonacci numbers and Phi.                                                         </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Phi - Nature</a:t>
            </a:r>
            <a:endParaRPr lang="en-US" dirty="0"/>
          </a:p>
        </p:txBody>
      </p:sp>
      <p:sp>
        <p:nvSpPr>
          <p:cNvPr id="3" name="Content Placeholder 2"/>
          <p:cNvSpPr>
            <a:spLocks noGrp="1"/>
          </p:cNvSpPr>
          <p:nvPr>
            <p:ph sz="quarter" idx="1"/>
          </p:nvPr>
        </p:nvSpPr>
        <p:spPr>
          <a:xfrm>
            <a:off x="612648" y="1600200"/>
            <a:ext cx="8153400" cy="5257800"/>
          </a:xfrm>
        </p:spPr>
        <p:txBody>
          <a:bodyPr/>
          <a:lstStyle/>
          <a:p>
            <a:r>
              <a:rPr lang="en-US" dirty="0" smtClean="0"/>
              <a:t>I have chosen the relationship between trees, cones, flowers, fruits and Phi for my case study. </a:t>
            </a:r>
          </a:p>
          <a:p>
            <a:r>
              <a:rPr lang="en-US" dirty="0" smtClean="0"/>
              <a:t> Nature doesn’t always use Phi for looking nice, it has other reasons as well…</a:t>
            </a:r>
          </a:p>
          <a:p>
            <a:pPr>
              <a:buNone/>
            </a:pPr>
            <a:r>
              <a:rPr lang="en-US" dirty="0" smtClean="0"/>
              <a:t> </a:t>
            </a:r>
            <a:r>
              <a:rPr lang="en-US" u="sng" dirty="0" smtClean="0"/>
              <a:t>Trees &amp; Plants</a:t>
            </a:r>
          </a:p>
          <a:p>
            <a:pPr>
              <a:buNone/>
            </a:pPr>
            <a:endParaRPr lang="en-US" dirty="0"/>
          </a:p>
        </p:txBody>
      </p:sp>
      <p:sp>
        <p:nvSpPr>
          <p:cNvPr id="5" name="TextBox 4"/>
          <p:cNvSpPr txBox="1"/>
          <p:nvPr/>
        </p:nvSpPr>
        <p:spPr>
          <a:xfrm>
            <a:off x="1752600" y="6488668"/>
            <a:ext cx="2286000" cy="369332"/>
          </a:xfrm>
          <a:prstGeom prst="rect">
            <a:avLst/>
          </a:prstGeom>
          <a:noFill/>
        </p:spPr>
        <p:txBody>
          <a:bodyPr wrap="square" rtlCol="0">
            <a:spAutoFit/>
          </a:bodyPr>
          <a:lstStyle/>
          <a:p>
            <a:r>
              <a:rPr lang="en-US" dirty="0" smtClean="0"/>
              <a:t>A Sneezewort </a:t>
            </a:r>
            <a:endParaRPr lang="en-US" dirty="0"/>
          </a:p>
        </p:txBody>
      </p:sp>
      <p:pic>
        <p:nvPicPr>
          <p:cNvPr id="26628" name="Picture 4" descr="http://britton.disted.camosun.bc.ca/fibslide/fib11sm.gif">
            <a:hlinkClick r:id="rId2"/>
          </p:cNvPr>
          <p:cNvPicPr>
            <a:picLocks noChangeAspect="1" noChangeArrowheads="1"/>
          </p:cNvPicPr>
          <p:nvPr/>
        </p:nvPicPr>
        <p:blipFill>
          <a:blip r:embed="rId3" cstate="print"/>
          <a:srcRect/>
          <a:stretch>
            <a:fillRect/>
          </a:stretch>
        </p:blipFill>
        <p:spPr bwMode="auto">
          <a:xfrm>
            <a:off x="228599" y="4114800"/>
            <a:ext cx="3964531" cy="2362200"/>
          </a:xfrm>
          <a:prstGeom prst="rect">
            <a:avLst/>
          </a:prstGeom>
          <a:noFill/>
        </p:spPr>
      </p:pic>
      <p:sp>
        <p:nvSpPr>
          <p:cNvPr id="16" name="TextBox 15"/>
          <p:cNvSpPr txBox="1"/>
          <p:nvPr/>
        </p:nvSpPr>
        <p:spPr>
          <a:xfrm>
            <a:off x="3886200" y="4419600"/>
            <a:ext cx="533400" cy="1754326"/>
          </a:xfrm>
          <a:prstGeom prst="rect">
            <a:avLst/>
          </a:prstGeom>
          <a:noFill/>
        </p:spPr>
        <p:txBody>
          <a:bodyPr wrap="square" rtlCol="0">
            <a:spAutoFit/>
          </a:bodyPr>
          <a:lstStyle/>
          <a:p>
            <a:r>
              <a:rPr lang="en-US" dirty="0" smtClean="0">
                <a:solidFill>
                  <a:srgbClr val="00B050"/>
                </a:solidFill>
              </a:rPr>
              <a:t>8</a:t>
            </a:r>
          </a:p>
          <a:p>
            <a:r>
              <a:rPr lang="en-US" dirty="0" smtClean="0">
                <a:solidFill>
                  <a:srgbClr val="00B050"/>
                </a:solidFill>
              </a:rPr>
              <a:t>5</a:t>
            </a:r>
          </a:p>
          <a:p>
            <a:r>
              <a:rPr lang="en-US" dirty="0" smtClean="0">
                <a:solidFill>
                  <a:srgbClr val="00B050"/>
                </a:solidFill>
              </a:rPr>
              <a:t>3</a:t>
            </a:r>
          </a:p>
          <a:p>
            <a:r>
              <a:rPr lang="en-US" dirty="0" smtClean="0">
                <a:solidFill>
                  <a:srgbClr val="00B050"/>
                </a:solidFill>
              </a:rPr>
              <a:t>2</a:t>
            </a:r>
          </a:p>
          <a:p>
            <a:r>
              <a:rPr lang="en-US" dirty="0" smtClean="0">
                <a:solidFill>
                  <a:srgbClr val="00B050"/>
                </a:solidFill>
              </a:rPr>
              <a:t>1</a:t>
            </a:r>
          </a:p>
          <a:p>
            <a:r>
              <a:rPr lang="en-US" dirty="0" smtClean="0">
                <a:solidFill>
                  <a:srgbClr val="00B050"/>
                </a:solidFill>
              </a:rPr>
              <a:t>1</a:t>
            </a:r>
            <a:endParaRPr lang="en-US" dirty="0">
              <a:solidFill>
                <a:srgbClr val="00B050"/>
              </a:solidFill>
            </a:endParaRPr>
          </a:p>
        </p:txBody>
      </p:sp>
      <p:sp>
        <p:nvSpPr>
          <p:cNvPr id="17" name="TextBox 16"/>
          <p:cNvSpPr txBox="1"/>
          <p:nvPr/>
        </p:nvSpPr>
        <p:spPr>
          <a:xfrm>
            <a:off x="3429000" y="6096000"/>
            <a:ext cx="2286000" cy="369332"/>
          </a:xfrm>
          <a:prstGeom prst="rect">
            <a:avLst/>
          </a:prstGeom>
          <a:noFill/>
        </p:spPr>
        <p:txBody>
          <a:bodyPr wrap="square" rtlCol="0">
            <a:spAutoFit/>
          </a:bodyPr>
          <a:lstStyle/>
          <a:p>
            <a:r>
              <a:rPr lang="en-US" dirty="0" smtClean="0">
                <a:solidFill>
                  <a:srgbClr val="00B050"/>
                </a:solidFill>
              </a:rPr>
              <a:t>Leaves </a:t>
            </a:r>
            <a:endParaRPr lang="en-US" dirty="0">
              <a:solidFill>
                <a:srgbClr val="00B050"/>
              </a:solidFill>
            </a:endParaRPr>
          </a:p>
        </p:txBody>
      </p:sp>
      <p:sp>
        <p:nvSpPr>
          <p:cNvPr id="18" name="TextBox 17"/>
          <p:cNvSpPr txBox="1"/>
          <p:nvPr/>
        </p:nvSpPr>
        <p:spPr>
          <a:xfrm>
            <a:off x="4267200" y="4114800"/>
            <a:ext cx="3276600" cy="3416320"/>
          </a:xfrm>
          <a:prstGeom prst="rect">
            <a:avLst/>
          </a:prstGeom>
          <a:noFill/>
        </p:spPr>
        <p:txBody>
          <a:bodyPr wrap="square" rtlCol="0">
            <a:spAutoFit/>
          </a:bodyPr>
          <a:lstStyle/>
          <a:p>
            <a:r>
              <a:rPr lang="en-US" dirty="0" smtClean="0"/>
              <a:t>The Golden Ratio application –</a:t>
            </a:r>
          </a:p>
          <a:p>
            <a:r>
              <a:rPr lang="en-US" dirty="0" smtClean="0"/>
              <a:t>4 level : 3 level </a:t>
            </a:r>
          </a:p>
          <a:p>
            <a:r>
              <a:rPr lang="en-US" dirty="0" smtClean="0"/>
              <a:t>= 5:3</a:t>
            </a:r>
          </a:p>
          <a:p>
            <a:r>
              <a:rPr lang="en-US" dirty="0" smtClean="0"/>
              <a:t>=1.67:1</a:t>
            </a:r>
          </a:p>
          <a:p>
            <a:r>
              <a:rPr lang="en-US" dirty="0" smtClean="0"/>
              <a:t>5 level : 4 level </a:t>
            </a:r>
          </a:p>
          <a:p>
            <a:r>
              <a:rPr lang="en-US" dirty="0" smtClean="0"/>
              <a:t>= 8:5</a:t>
            </a:r>
          </a:p>
          <a:p>
            <a:r>
              <a:rPr lang="en-US" dirty="0" smtClean="0"/>
              <a:t>=1.60:1</a:t>
            </a:r>
          </a:p>
          <a:p>
            <a:r>
              <a:rPr lang="en-US" dirty="0" smtClean="0"/>
              <a:t>6 level : 5 level </a:t>
            </a:r>
          </a:p>
          <a:p>
            <a:r>
              <a:rPr lang="en-US" dirty="0" smtClean="0"/>
              <a:t>= 13:8</a:t>
            </a:r>
          </a:p>
          <a:p>
            <a:r>
              <a:rPr lang="en-US" dirty="0" smtClean="0"/>
              <a:t>=1.63:1</a:t>
            </a:r>
          </a:p>
          <a:p>
            <a:endParaRPr lang="en-US" dirty="0" smtClean="0"/>
          </a:p>
          <a:p>
            <a:r>
              <a:rPr lang="en-US" dirty="0" smtClean="0"/>
              <a:t> </a:t>
            </a:r>
            <a:endParaRPr lang="en-US" dirty="0"/>
          </a:p>
        </p:txBody>
      </p:sp>
      <p:sp>
        <p:nvSpPr>
          <p:cNvPr id="19" name="TextBox 18"/>
          <p:cNvSpPr txBox="1"/>
          <p:nvPr/>
        </p:nvSpPr>
        <p:spPr>
          <a:xfrm>
            <a:off x="7543800" y="4419600"/>
            <a:ext cx="1981200" cy="2585323"/>
          </a:xfrm>
          <a:prstGeom prst="rect">
            <a:avLst/>
          </a:prstGeom>
          <a:noFill/>
        </p:spPr>
        <p:txBody>
          <a:bodyPr wrap="square" rtlCol="0">
            <a:spAutoFit/>
          </a:bodyPr>
          <a:lstStyle/>
          <a:p>
            <a:r>
              <a:rPr lang="en-US" u="sng" dirty="0" smtClean="0"/>
              <a:t>Leafs</a:t>
            </a:r>
          </a:p>
          <a:p>
            <a:endParaRPr lang="en-US" dirty="0" smtClean="0"/>
          </a:p>
          <a:p>
            <a:r>
              <a:rPr lang="en-US" dirty="0" smtClean="0"/>
              <a:t>5 level : 4 level </a:t>
            </a:r>
          </a:p>
          <a:p>
            <a:r>
              <a:rPr lang="en-US" dirty="0" smtClean="0"/>
              <a:t>= 5:3</a:t>
            </a:r>
          </a:p>
          <a:p>
            <a:r>
              <a:rPr lang="en-US" dirty="0" smtClean="0"/>
              <a:t>=1.67:1</a:t>
            </a:r>
          </a:p>
          <a:p>
            <a:r>
              <a:rPr lang="en-US" dirty="0" smtClean="0"/>
              <a:t>6 level : 5 level </a:t>
            </a:r>
          </a:p>
          <a:p>
            <a:r>
              <a:rPr lang="en-US" dirty="0" smtClean="0"/>
              <a:t>= 8:5</a:t>
            </a:r>
          </a:p>
          <a:p>
            <a:r>
              <a:rPr lang="en-US" dirty="0" smtClean="0"/>
              <a:t>=1.60:1</a:t>
            </a:r>
          </a:p>
          <a:p>
            <a:endParaRPr lang="en-US" dirty="0" smtClean="0"/>
          </a:p>
        </p:txBody>
      </p:sp>
      <p:cxnSp>
        <p:nvCxnSpPr>
          <p:cNvPr id="23" name="Straight Connector 22"/>
          <p:cNvCxnSpPr/>
          <p:nvPr/>
        </p:nvCxnSpPr>
        <p:spPr>
          <a:xfrm rot="5400000">
            <a:off x="6362699" y="5600700"/>
            <a:ext cx="2362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5943600" y="5181600"/>
            <a:ext cx="1447800" cy="369332"/>
          </a:xfrm>
          <a:prstGeom prst="rect">
            <a:avLst/>
          </a:prstGeom>
          <a:noFill/>
        </p:spPr>
        <p:txBody>
          <a:bodyPr wrap="square" rtlCol="0">
            <a:spAutoFit/>
          </a:bodyPr>
          <a:lstStyle/>
          <a:p>
            <a:r>
              <a:rPr lang="en-US" dirty="0" smtClean="0"/>
              <a:t>(Branches)</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 - Nature</a:t>
            </a:r>
            <a:endParaRPr lang="en-US" dirty="0"/>
          </a:p>
        </p:txBody>
      </p:sp>
      <p:sp>
        <p:nvSpPr>
          <p:cNvPr id="4" name="TextBox 3"/>
          <p:cNvSpPr txBox="1"/>
          <p:nvPr/>
        </p:nvSpPr>
        <p:spPr>
          <a:xfrm>
            <a:off x="533400" y="1905000"/>
            <a:ext cx="8305800" cy="1200329"/>
          </a:xfrm>
          <a:prstGeom prst="rect">
            <a:avLst/>
          </a:prstGeom>
          <a:noFill/>
        </p:spPr>
        <p:txBody>
          <a:bodyPr wrap="square" rtlCol="0">
            <a:spAutoFit/>
          </a:bodyPr>
          <a:lstStyle/>
          <a:p>
            <a:r>
              <a:rPr lang="en-US" dirty="0" smtClean="0"/>
              <a:t>The sneezewort uses the Fibonacci numbers and we get Phi every time. As each branch progresses the sneezewort looks better. But the sneezewort also uses Phi to save space. If it didn’t use Fibonacci numbers the flowers on top would either be too cramped or too spaced out.  </a:t>
            </a:r>
            <a:endParaRPr lang="en-US" dirty="0"/>
          </a:p>
        </p:txBody>
      </p:sp>
      <p:pic>
        <p:nvPicPr>
          <p:cNvPr id="28674" name="Picture 2" descr="http://britton.disted.camosun.bc.ca/fibslide/fib19sm.gif">
            <a:hlinkClick r:id="rId2"/>
          </p:cNvPr>
          <p:cNvPicPr>
            <a:picLocks noChangeAspect="1" noChangeArrowheads="1"/>
          </p:cNvPicPr>
          <p:nvPr/>
        </p:nvPicPr>
        <p:blipFill>
          <a:blip r:embed="rId3" cstate="print"/>
          <a:srcRect/>
          <a:stretch>
            <a:fillRect/>
          </a:stretch>
        </p:blipFill>
        <p:spPr bwMode="auto">
          <a:xfrm>
            <a:off x="533400" y="3276600"/>
            <a:ext cx="2020992" cy="2362200"/>
          </a:xfrm>
          <a:prstGeom prst="rect">
            <a:avLst/>
          </a:prstGeom>
          <a:noFill/>
        </p:spPr>
      </p:pic>
      <p:sp>
        <p:nvSpPr>
          <p:cNvPr id="6" name="TextBox 5"/>
          <p:cNvSpPr txBox="1"/>
          <p:nvPr/>
        </p:nvSpPr>
        <p:spPr>
          <a:xfrm>
            <a:off x="685800" y="5638800"/>
            <a:ext cx="2286000" cy="369332"/>
          </a:xfrm>
          <a:prstGeom prst="rect">
            <a:avLst/>
          </a:prstGeom>
          <a:noFill/>
        </p:spPr>
        <p:txBody>
          <a:bodyPr wrap="square" rtlCol="0">
            <a:spAutoFit/>
          </a:bodyPr>
          <a:lstStyle/>
          <a:p>
            <a:r>
              <a:rPr lang="en-US" dirty="0" smtClean="0"/>
              <a:t>An ordinary plant </a:t>
            </a:r>
            <a:endParaRPr lang="en-US" dirty="0"/>
          </a:p>
        </p:txBody>
      </p:sp>
      <p:sp>
        <p:nvSpPr>
          <p:cNvPr id="7" name="TextBox 6"/>
          <p:cNvSpPr txBox="1"/>
          <p:nvPr/>
        </p:nvSpPr>
        <p:spPr>
          <a:xfrm>
            <a:off x="2667000" y="3352800"/>
            <a:ext cx="6172200" cy="3139321"/>
          </a:xfrm>
          <a:prstGeom prst="rect">
            <a:avLst/>
          </a:prstGeom>
          <a:noFill/>
        </p:spPr>
        <p:txBody>
          <a:bodyPr wrap="square" rtlCol="0">
            <a:spAutoFit/>
          </a:bodyPr>
          <a:lstStyle/>
          <a:p>
            <a:r>
              <a:rPr lang="en-US" dirty="0" smtClean="0"/>
              <a:t>If we were to start at the first leaf of the plant and name it ‘0’, the leaf that will come in the same line will be leaf no.8. If we were to draw invisible lines to join each leave, we would get 5 revolutions.</a:t>
            </a:r>
          </a:p>
          <a:p>
            <a:endParaRPr lang="en-US" dirty="0" smtClean="0"/>
          </a:p>
          <a:p>
            <a:r>
              <a:rPr lang="en-US" dirty="0" smtClean="0"/>
              <a:t>The number of leaves : The number of revolutions</a:t>
            </a:r>
          </a:p>
          <a:p>
            <a:r>
              <a:rPr lang="en-US" dirty="0" smtClean="0"/>
              <a:t>= 8:5</a:t>
            </a:r>
          </a:p>
          <a:p>
            <a:r>
              <a:rPr lang="en-US" dirty="0" smtClean="0"/>
              <a:t>=1.60:1</a:t>
            </a:r>
          </a:p>
          <a:p>
            <a:r>
              <a:rPr lang="en-US" dirty="0" smtClean="0"/>
              <a:t>Therefore each 1.6 of a leaf there is a full revolution. This makes the plant look very nice but the plant also uses this pattern to make sure all the leaves get sunlight.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 - Nature</a:t>
            </a:r>
            <a:endParaRPr lang="en-US" dirty="0"/>
          </a:p>
        </p:txBody>
      </p:sp>
      <p:pic>
        <p:nvPicPr>
          <p:cNvPr id="29698" name="Picture 2" descr="http://britton.disted.camosun.bc.ca/fibslide/fib15sm.gif">
            <a:hlinkClick r:id="rId2"/>
          </p:cNvPr>
          <p:cNvPicPr>
            <a:picLocks noChangeAspect="1" noChangeArrowheads="1"/>
          </p:cNvPicPr>
          <p:nvPr/>
        </p:nvPicPr>
        <p:blipFill>
          <a:blip r:embed="rId3" cstate="print"/>
          <a:srcRect/>
          <a:stretch>
            <a:fillRect/>
          </a:stretch>
        </p:blipFill>
        <p:spPr bwMode="auto">
          <a:xfrm>
            <a:off x="380999" y="1905000"/>
            <a:ext cx="3836643" cy="2286000"/>
          </a:xfrm>
          <a:prstGeom prst="rect">
            <a:avLst/>
          </a:prstGeom>
          <a:noFill/>
        </p:spPr>
      </p:pic>
      <p:sp>
        <p:nvSpPr>
          <p:cNvPr id="5" name="TextBox 4"/>
          <p:cNvSpPr txBox="1"/>
          <p:nvPr/>
        </p:nvSpPr>
        <p:spPr>
          <a:xfrm>
            <a:off x="1295400" y="4191000"/>
            <a:ext cx="3810000" cy="369332"/>
          </a:xfrm>
          <a:prstGeom prst="rect">
            <a:avLst/>
          </a:prstGeom>
          <a:noFill/>
        </p:spPr>
        <p:txBody>
          <a:bodyPr wrap="square" rtlCol="0">
            <a:spAutoFit/>
          </a:bodyPr>
          <a:lstStyle/>
          <a:p>
            <a:r>
              <a:rPr lang="en-US" dirty="0" smtClean="0"/>
              <a:t>An ordinary tree</a:t>
            </a:r>
            <a:endParaRPr lang="en-US" dirty="0"/>
          </a:p>
        </p:txBody>
      </p:sp>
      <p:sp>
        <p:nvSpPr>
          <p:cNvPr id="6" name="TextBox 5"/>
          <p:cNvSpPr txBox="1"/>
          <p:nvPr/>
        </p:nvSpPr>
        <p:spPr>
          <a:xfrm>
            <a:off x="4419600" y="1524000"/>
            <a:ext cx="4343400" cy="2585323"/>
          </a:xfrm>
          <a:prstGeom prst="rect">
            <a:avLst/>
          </a:prstGeom>
          <a:noFill/>
        </p:spPr>
        <p:txBody>
          <a:bodyPr wrap="square" rtlCol="0">
            <a:spAutoFit/>
          </a:bodyPr>
          <a:lstStyle/>
          <a:p>
            <a:r>
              <a:rPr lang="en-US" dirty="0" smtClean="0"/>
              <a:t>When a tree starts growing, only one big branch or trunk grows. On each level the number of branches is a Fibonacci number.    4 level : 3 level </a:t>
            </a:r>
          </a:p>
          <a:p>
            <a:r>
              <a:rPr lang="en-US" dirty="0" smtClean="0"/>
              <a:t>= 5:3</a:t>
            </a:r>
          </a:p>
          <a:p>
            <a:r>
              <a:rPr lang="en-US" dirty="0" smtClean="0"/>
              <a:t>=1.67:1</a:t>
            </a:r>
          </a:p>
          <a:p>
            <a:r>
              <a:rPr lang="en-US" dirty="0" smtClean="0"/>
              <a:t>5 level : 4 level </a:t>
            </a:r>
          </a:p>
          <a:p>
            <a:r>
              <a:rPr lang="en-US" dirty="0" smtClean="0"/>
              <a:t>= 8:5</a:t>
            </a:r>
          </a:p>
          <a:p>
            <a:r>
              <a:rPr lang="en-US" dirty="0" smtClean="0"/>
              <a:t>=1.60:1</a:t>
            </a:r>
          </a:p>
        </p:txBody>
      </p:sp>
      <p:sp>
        <p:nvSpPr>
          <p:cNvPr id="7" name="TextBox 6"/>
          <p:cNvSpPr txBox="1"/>
          <p:nvPr/>
        </p:nvSpPr>
        <p:spPr>
          <a:xfrm>
            <a:off x="6400800" y="2438400"/>
            <a:ext cx="1600200" cy="1200329"/>
          </a:xfrm>
          <a:prstGeom prst="rect">
            <a:avLst/>
          </a:prstGeom>
          <a:noFill/>
        </p:spPr>
        <p:txBody>
          <a:bodyPr wrap="square" rtlCol="0">
            <a:spAutoFit/>
          </a:bodyPr>
          <a:lstStyle/>
          <a:p>
            <a:r>
              <a:rPr lang="en-US" dirty="0" smtClean="0"/>
              <a:t>6 level : 5 level </a:t>
            </a:r>
          </a:p>
          <a:p>
            <a:r>
              <a:rPr lang="en-US" dirty="0" smtClean="0"/>
              <a:t>= 13:8</a:t>
            </a:r>
          </a:p>
          <a:p>
            <a:r>
              <a:rPr lang="en-US" dirty="0" smtClean="0"/>
              <a:t>=1.63:1</a:t>
            </a:r>
          </a:p>
          <a:p>
            <a:r>
              <a:rPr lang="en-US" dirty="0" smtClean="0"/>
              <a:t> </a:t>
            </a:r>
            <a:endParaRPr lang="en-US" dirty="0"/>
          </a:p>
        </p:txBody>
      </p:sp>
      <p:sp>
        <p:nvSpPr>
          <p:cNvPr id="13" name="TextBox 12"/>
          <p:cNvSpPr txBox="1"/>
          <p:nvPr/>
        </p:nvSpPr>
        <p:spPr>
          <a:xfrm>
            <a:off x="5791200" y="3505200"/>
            <a:ext cx="3429000" cy="1200329"/>
          </a:xfrm>
          <a:prstGeom prst="rect">
            <a:avLst/>
          </a:prstGeom>
          <a:noFill/>
        </p:spPr>
        <p:txBody>
          <a:bodyPr wrap="square" rtlCol="0">
            <a:spAutoFit/>
          </a:bodyPr>
          <a:lstStyle/>
          <a:p>
            <a:r>
              <a:rPr lang="en-US" dirty="0" smtClean="0"/>
              <a:t>The tree does so not use Phi only to look good but also to make sure that the branches go high enough but still use very little space.</a:t>
            </a:r>
            <a:endParaRPr lang="en-US" dirty="0"/>
          </a:p>
        </p:txBody>
      </p:sp>
      <p:pic>
        <p:nvPicPr>
          <p:cNvPr id="14" name="Picture 13" descr="http://www.mathsisfun.com/numbers/images/succulent-top.jpg"/>
          <p:cNvPicPr/>
          <p:nvPr/>
        </p:nvPicPr>
        <p:blipFill>
          <a:blip r:embed="rId4" cstate="print"/>
          <a:srcRect/>
          <a:stretch>
            <a:fillRect/>
          </a:stretch>
        </p:blipFill>
        <p:spPr bwMode="auto">
          <a:xfrm>
            <a:off x="381000" y="4572000"/>
            <a:ext cx="2667000" cy="2133600"/>
          </a:xfrm>
          <a:prstGeom prst="rect">
            <a:avLst/>
          </a:prstGeom>
          <a:noFill/>
          <a:ln w="9525">
            <a:noFill/>
            <a:miter lim="800000"/>
            <a:headEnd/>
            <a:tailEnd/>
          </a:ln>
        </p:spPr>
      </p:pic>
      <p:sp>
        <p:nvSpPr>
          <p:cNvPr id="15" name="TextBox 14"/>
          <p:cNvSpPr txBox="1"/>
          <p:nvPr/>
        </p:nvSpPr>
        <p:spPr>
          <a:xfrm>
            <a:off x="2971800" y="4572000"/>
            <a:ext cx="3810000" cy="400110"/>
          </a:xfrm>
          <a:prstGeom prst="rect">
            <a:avLst/>
          </a:prstGeom>
          <a:noFill/>
        </p:spPr>
        <p:txBody>
          <a:bodyPr wrap="square" rtlCol="0">
            <a:spAutoFit/>
          </a:bodyPr>
          <a:lstStyle/>
          <a:p>
            <a:r>
              <a:rPr lang="en-US" sz="2000" u="sng" dirty="0" smtClean="0"/>
              <a:t>A Spiral Leaf Plant</a:t>
            </a:r>
            <a:endParaRPr lang="en-US" sz="2000" u="sng" dirty="0"/>
          </a:p>
        </p:txBody>
      </p:sp>
      <p:sp>
        <p:nvSpPr>
          <p:cNvPr id="16" name="TextBox 15"/>
          <p:cNvSpPr txBox="1"/>
          <p:nvPr/>
        </p:nvSpPr>
        <p:spPr>
          <a:xfrm>
            <a:off x="3048000" y="4953000"/>
            <a:ext cx="5791200" cy="1754326"/>
          </a:xfrm>
          <a:prstGeom prst="rect">
            <a:avLst/>
          </a:prstGeom>
          <a:noFill/>
        </p:spPr>
        <p:txBody>
          <a:bodyPr wrap="square" rtlCol="0">
            <a:spAutoFit/>
          </a:bodyPr>
          <a:lstStyle/>
          <a:p>
            <a:r>
              <a:rPr lang="en-US" dirty="0" smtClean="0"/>
              <a:t>This plant also uses Fibonacci numbers. This plant can be segregated into levels. From top to bottom: the 1st level has 2 leaves, the 2</a:t>
            </a:r>
            <a:r>
              <a:rPr lang="en-US" baseline="30000" dirty="0" smtClean="0"/>
              <a:t>nd</a:t>
            </a:r>
            <a:r>
              <a:rPr lang="en-US" dirty="0" smtClean="0"/>
              <a:t> level has 3 leaves, the 3</a:t>
            </a:r>
            <a:r>
              <a:rPr lang="en-US" baseline="30000" dirty="0" smtClean="0"/>
              <a:t>rd</a:t>
            </a:r>
            <a:r>
              <a:rPr lang="en-US" dirty="0" smtClean="0"/>
              <a:t> level has  5 leaves and the last level has 8 leaves. </a:t>
            </a:r>
          </a:p>
          <a:p>
            <a:endParaRPr lang="en-US" dirty="0" smtClean="0"/>
          </a:p>
          <a:p>
            <a:endParaRPr lang="en-US"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Golden Ratio</a:t>
            </a:r>
            <a:endParaRPr lang="en-US" dirty="0"/>
          </a:p>
        </p:txBody>
      </p:sp>
      <p:sp>
        <p:nvSpPr>
          <p:cNvPr id="3" name="Content Placeholder 2"/>
          <p:cNvSpPr>
            <a:spLocks noGrp="1"/>
          </p:cNvSpPr>
          <p:nvPr>
            <p:ph sz="quarter" idx="1"/>
          </p:nvPr>
        </p:nvSpPr>
        <p:spPr>
          <a:xfrm>
            <a:off x="612648" y="1600200"/>
            <a:ext cx="8153400" cy="5257800"/>
          </a:xfrm>
        </p:spPr>
        <p:txBody>
          <a:bodyPr/>
          <a:lstStyle/>
          <a:p>
            <a:r>
              <a:rPr lang="en-US" dirty="0" smtClean="0"/>
              <a:t>It is also known as ‘Phi’.</a:t>
            </a:r>
          </a:p>
          <a:p>
            <a:r>
              <a:rPr lang="en-US" dirty="0" smtClean="0"/>
              <a:t>It is an irrational mathematical constant and is usually rounded of to 1.6:1</a:t>
            </a:r>
          </a:p>
          <a:p>
            <a:r>
              <a:rPr lang="en-US" dirty="0" smtClean="0"/>
              <a:t>Scientists usually say that ratio was discovered by Pythagoras or his followers. </a:t>
            </a:r>
          </a:p>
          <a:p>
            <a:r>
              <a:rPr lang="en-US" dirty="0" smtClean="0"/>
              <a:t>Eulicid was the first person to record the definition of ‘Phi’ in his textbook ‘Elements’.</a:t>
            </a:r>
          </a:p>
          <a:p>
            <a:r>
              <a:rPr lang="en-US" dirty="0" smtClean="0"/>
              <a:t>The golden ratio, Phi or the divine                                          proportion was &amp; is used by artists                                        , architects, scientists etc. </a:t>
            </a:r>
          </a:p>
          <a:p>
            <a:endParaRPr lang="en-US" dirty="0" smtClean="0"/>
          </a:p>
        </p:txBody>
      </p:sp>
      <p:pic>
        <p:nvPicPr>
          <p:cNvPr id="4" name="Picture 2" descr="http://upload.wikimedia.org/wikipedia/commons/thumb/c/c2/Phi_uc_lc.svg/800px-Phi_uc_lc.svg.png"/>
          <p:cNvPicPr>
            <a:picLocks noChangeAspect="1" noChangeArrowheads="1"/>
          </p:cNvPicPr>
          <p:nvPr/>
        </p:nvPicPr>
        <p:blipFill>
          <a:blip r:embed="rId2" cstate="print"/>
          <a:srcRect/>
          <a:stretch>
            <a:fillRect/>
          </a:stretch>
        </p:blipFill>
        <p:spPr bwMode="auto">
          <a:xfrm>
            <a:off x="6096000" y="4800600"/>
            <a:ext cx="2819400" cy="1878375"/>
          </a:xfrm>
          <a:prstGeom prst="rect">
            <a:avLst/>
          </a:prstGeom>
          <a:noFill/>
        </p:spPr>
      </p:pic>
      <p:sp>
        <p:nvSpPr>
          <p:cNvPr id="5" name="TextBox 4"/>
          <p:cNvSpPr txBox="1"/>
          <p:nvPr/>
        </p:nvSpPr>
        <p:spPr>
          <a:xfrm>
            <a:off x="6019800" y="6260068"/>
            <a:ext cx="3276600" cy="369332"/>
          </a:xfrm>
          <a:prstGeom prst="rect">
            <a:avLst/>
          </a:prstGeom>
          <a:noFill/>
        </p:spPr>
        <p:txBody>
          <a:bodyPr wrap="square" rtlCol="0">
            <a:spAutoFit/>
          </a:bodyPr>
          <a:lstStyle/>
          <a:p>
            <a:r>
              <a:rPr lang="en-US" dirty="0" smtClean="0"/>
              <a:t>The symbols for ‘Phi’</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 - Nature</a:t>
            </a:r>
            <a:endParaRPr lang="en-US" dirty="0"/>
          </a:p>
        </p:txBody>
      </p:sp>
      <p:sp>
        <p:nvSpPr>
          <p:cNvPr id="4" name="Rectangle 3"/>
          <p:cNvSpPr/>
          <p:nvPr/>
        </p:nvSpPr>
        <p:spPr>
          <a:xfrm>
            <a:off x="609600" y="1676400"/>
            <a:ext cx="8305800" cy="1200329"/>
          </a:xfrm>
          <a:prstGeom prst="rect">
            <a:avLst/>
          </a:prstGeom>
        </p:spPr>
        <p:txBody>
          <a:bodyPr wrap="square">
            <a:spAutoFit/>
          </a:bodyPr>
          <a:lstStyle/>
          <a:p>
            <a:r>
              <a:rPr lang="en-US" dirty="0" smtClean="0"/>
              <a:t>If we were to look for the golden ratio – </a:t>
            </a:r>
          </a:p>
          <a:p>
            <a:r>
              <a:rPr lang="en-US" dirty="0" smtClean="0"/>
              <a:t>4 level : 3 level </a:t>
            </a:r>
          </a:p>
          <a:p>
            <a:r>
              <a:rPr lang="en-US" dirty="0" smtClean="0"/>
              <a:t>= 8:5</a:t>
            </a:r>
          </a:p>
          <a:p>
            <a:r>
              <a:rPr lang="en-US" dirty="0" smtClean="0"/>
              <a:t>=1.60:1</a:t>
            </a:r>
          </a:p>
        </p:txBody>
      </p:sp>
      <p:sp>
        <p:nvSpPr>
          <p:cNvPr id="7" name="TextBox 6"/>
          <p:cNvSpPr txBox="1"/>
          <p:nvPr/>
        </p:nvSpPr>
        <p:spPr>
          <a:xfrm>
            <a:off x="4800600" y="1600200"/>
            <a:ext cx="4114800" cy="1754326"/>
          </a:xfrm>
          <a:prstGeom prst="rect">
            <a:avLst/>
          </a:prstGeom>
          <a:noFill/>
        </p:spPr>
        <p:txBody>
          <a:bodyPr wrap="square" rtlCol="0">
            <a:spAutoFit/>
          </a:bodyPr>
          <a:lstStyle/>
          <a:p>
            <a:r>
              <a:rPr lang="en-US" dirty="0" smtClean="0"/>
              <a:t>The plant looks really good but it also uses Phi to make sure that none of the new leaves cover the old ones, thus making sure that each leaf gets enough sunlight. This configuration also makes sure that water goes to the roots easily.</a:t>
            </a:r>
            <a:endParaRPr lang="en-US" dirty="0"/>
          </a:p>
        </p:txBody>
      </p:sp>
      <p:sp>
        <p:nvSpPr>
          <p:cNvPr id="8" name="TextBox 7"/>
          <p:cNvSpPr txBox="1"/>
          <p:nvPr/>
        </p:nvSpPr>
        <p:spPr>
          <a:xfrm>
            <a:off x="533400" y="3276600"/>
            <a:ext cx="4114800" cy="538609"/>
          </a:xfrm>
          <a:prstGeom prst="rect">
            <a:avLst/>
          </a:prstGeom>
          <a:noFill/>
        </p:spPr>
        <p:txBody>
          <a:bodyPr wrap="square" rtlCol="0">
            <a:spAutoFit/>
          </a:bodyPr>
          <a:lstStyle/>
          <a:p>
            <a:r>
              <a:rPr lang="en-US" sz="2900" u="sng" dirty="0" smtClean="0"/>
              <a:t>Flowers</a:t>
            </a:r>
            <a:endParaRPr lang="en-US" sz="2900" u="sng" dirty="0"/>
          </a:p>
        </p:txBody>
      </p:sp>
      <p:pic>
        <p:nvPicPr>
          <p:cNvPr id="30722" name="Picture 2" descr="http://originallamby.files.wordpress.com/2009/10/sunflower.jpg"/>
          <p:cNvPicPr>
            <a:picLocks noChangeAspect="1" noChangeArrowheads="1"/>
          </p:cNvPicPr>
          <p:nvPr/>
        </p:nvPicPr>
        <p:blipFill>
          <a:blip r:embed="rId2" cstate="print"/>
          <a:srcRect/>
          <a:stretch>
            <a:fillRect/>
          </a:stretch>
        </p:blipFill>
        <p:spPr bwMode="auto">
          <a:xfrm>
            <a:off x="304800" y="3810000"/>
            <a:ext cx="3048000" cy="2438400"/>
          </a:xfrm>
          <a:prstGeom prst="rect">
            <a:avLst/>
          </a:prstGeom>
          <a:noFill/>
        </p:spPr>
      </p:pic>
      <p:sp>
        <p:nvSpPr>
          <p:cNvPr id="10" name="TextBox 9"/>
          <p:cNvSpPr txBox="1"/>
          <p:nvPr/>
        </p:nvSpPr>
        <p:spPr>
          <a:xfrm>
            <a:off x="1066800" y="6248400"/>
            <a:ext cx="3048000" cy="369332"/>
          </a:xfrm>
          <a:prstGeom prst="rect">
            <a:avLst/>
          </a:prstGeom>
          <a:noFill/>
        </p:spPr>
        <p:txBody>
          <a:bodyPr wrap="square" rtlCol="0">
            <a:spAutoFit/>
          </a:bodyPr>
          <a:lstStyle/>
          <a:p>
            <a:r>
              <a:rPr lang="en-US" dirty="0" smtClean="0"/>
              <a:t>A Sunflower</a:t>
            </a:r>
            <a:endParaRPr lang="en-US" dirty="0"/>
          </a:p>
        </p:txBody>
      </p:sp>
      <p:sp>
        <p:nvSpPr>
          <p:cNvPr id="11" name="TextBox 10"/>
          <p:cNvSpPr txBox="1"/>
          <p:nvPr/>
        </p:nvSpPr>
        <p:spPr>
          <a:xfrm>
            <a:off x="3505200" y="3733800"/>
            <a:ext cx="5410200" cy="2585323"/>
          </a:xfrm>
          <a:prstGeom prst="rect">
            <a:avLst/>
          </a:prstGeom>
          <a:noFill/>
        </p:spPr>
        <p:txBody>
          <a:bodyPr wrap="square" rtlCol="0">
            <a:spAutoFit/>
          </a:bodyPr>
          <a:lstStyle/>
          <a:p>
            <a:r>
              <a:rPr lang="en-US" dirty="0" smtClean="0"/>
              <a:t>This is the humble sunflower. A sunflower is a compound flower or a flower with 2 types of petal: the brown and yellow. The sunflower is probably one of the best looking plants. This is because it uses Phi in many more ways than one. First of all it includes this in the brown petals.</a:t>
            </a:r>
          </a:p>
          <a:p>
            <a:r>
              <a:rPr lang="en-US" dirty="0" smtClean="0"/>
              <a:t>They are arranged in a spiral way. If we                             were to count the amount pointing to the                                left we would get 21 and the amount                               pointing to the right we would get 34… </a:t>
            </a:r>
            <a:endParaRPr lang="en-US" dirty="0"/>
          </a:p>
        </p:txBody>
      </p:sp>
      <p:pic>
        <p:nvPicPr>
          <p:cNvPr id="30724" name="Picture 4" descr="http://www.mathsisfun.com/numbers/images/phi-flower.jpg"/>
          <p:cNvPicPr>
            <a:picLocks noChangeAspect="1" noChangeArrowheads="1"/>
          </p:cNvPicPr>
          <p:nvPr/>
        </p:nvPicPr>
        <p:blipFill>
          <a:blip r:embed="rId3" cstate="print"/>
          <a:srcRect/>
          <a:stretch>
            <a:fillRect/>
          </a:stretch>
        </p:blipFill>
        <p:spPr bwMode="auto">
          <a:xfrm>
            <a:off x="7534275" y="5229224"/>
            <a:ext cx="1533525" cy="1552576"/>
          </a:xfrm>
          <a:prstGeom prst="rect">
            <a:avLst/>
          </a:prstGeom>
          <a:noFill/>
        </p:spPr>
      </p:pic>
      <p:sp>
        <p:nvSpPr>
          <p:cNvPr id="13" name="TextBox 12"/>
          <p:cNvSpPr txBox="1"/>
          <p:nvPr/>
        </p:nvSpPr>
        <p:spPr>
          <a:xfrm>
            <a:off x="4038600" y="6488668"/>
            <a:ext cx="3581400" cy="369332"/>
          </a:xfrm>
          <a:prstGeom prst="rect">
            <a:avLst/>
          </a:prstGeom>
          <a:noFill/>
        </p:spPr>
        <p:txBody>
          <a:bodyPr wrap="square" rtlCol="0">
            <a:spAutoFit/>
          </a:bodyPr>
          <a:lstStyle/>
          <a:p>
            <a:pPr algn="r"/>
            <a:r>
              <a:rPr lang="en-US" dirty="0" smtClean="0"/>
              <a:t>The brown petals (shown as yellow)</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 - Nature</a:t>
            </a:r>
            <a:endParaRPr lang="en-US" dirty="0"/>
          </a:p>
        </p:txBody>
      </p:sp>
      <p:sp>
        <p:nvSpPr>
          <p:cNvPr id="4" name="TextBox 3"/>
          <p:cNvSpPr txBox="1"/>
          <p:nvPr/>
        </p:nvSpPr>
        <p:spPr>
          <a:xfrm>
            <a:off x="152400" y="1752600"/>
            <a:ext cx="8763000" cy="2031325"/>
          </a:xfrm>
          <a:prstGeom prst="rect">
            <a:avLst/>
          </a:prstGeom>
          <a:noFill/>
        </p:spPr>
        <p:txBody>
          <a:bodyPr wrap="square" rtlCol="0">
            <a:spAutoFit/>
          </a:bodyPr>
          <a:lstStyle/>
          <a:p>
            <a:r>
              <a:rPr lang="en-US" dirty="0" smtClean="0"/>
              <a:t>Once we put them in a ratio –</a:t>
            </a:r>
          </a:p>
          <a:p>
            <a:r>
              <a:rPr lang="en-US" dirty="0" smtClean="0"/>
              <a:t>Number pointing to the left : Number pointing to the right</a:t>
            </a:r>
          </a:p>
          <a:p>
            <a:r>
              <a:rPr lang="en-US" dirty="0" smtClean="0"/>
              <a:t>= 34:21</a:t>
            </a:r>
          </a:p>
          <a:p>
            <a:r>
              <a:rPr lang="en-US" dirty="0" smtClean="0"/>
              <a:t>=1.62:1</a:t>
            </a:r>
          </a:p>
          <a:p>
            <a:endParaRPr lang="en-US" dirty="0" smtClean="0"/>
          </a:p>
          <a:p>
            <a:r>
              <a:rPr lang="en-US" dirty="0" smtClean="0"/>
              <a:t>For every 1.62 of a spiral pointing to the left, there is one spiral pointing to the right. This is what makes the center of a sunflower look so beautiful.</a:t>
            </a:r>
            <a:endParaRPr lang="en-US" dirty="0"/>
          </a:p>
        </p:txBody>
      </p:sp>
      <p:pic>
        <p:nvPicPr>
          <p:cNvPr id="31746" name="Picture 2" descr="http://www.usefilm.com/images/5/7/1/571/146186-medium.jpg"/>
          <p:cNvPicPr>
            <a:picLocks noChangeAspect="1" noChangeArrowheads="1"/>
          </p:cNvPicPr>
          <p:nvPr/>
        </p:nvPicPr>
        <p:blipFill>
          <a:blip r:embed="rId2" cstate="print"/>
          <a:srcRect r="20307"/>
          <a:stretch>
            <a:fillRect/>
          </a:stretch>
        </p:blipFill>
        <p:spPr bwMode="auto">
          <a:xfrm>
            <a:off x="7467600" y="3505200"/>
            <a:ext cx="1466088" cy="2819400"/>
          </a:xfrm>
          <a:prstGeom prst="rect">
            <a:avLst/>
          </a:prstGeom>
          <a:noFill/>
        </p:spPr>
      </p:pic>
      <p:sp>
        <p:nvSpPr>
          <p:cNvPr id="6" name="TextBox 5"/>
          <p:cNvSpPr txBox="1"/>
          <p:nvPr/>
        </p:nvSpPr>
        <p:spPr>
          <a:xfrm>
            <a:off x="7391400" y="6336268"/>
            <a:ext cx="3048000" cy="369332"/>
          </a:xfrm>
          <a:prstGeom prst="rect">
            <a:avLst/>
          </a:prstGeom>
          <a:noFill/>
        </p:spPr>
        <p:txBody>
          <a:bodyPr wrap="square" rtlCol="0">
            <a:spAutoFit/>
          </a:bodyPr>
          <a:lstStyle/>
          <a:p>
            <a:r>
              <a:rPr lang="en-US" dirty="0" smtClean="0"/>
              <a:t>A Sunflower Petal</a:t>
            </a:r>
            <a:endParaRPr lang="en-US" dirty="0"/>
          </a:p>
        </p:txBody>
      </p:sp>
      <p:sp>
        <p:nvSpPr>
          <p:cNvPr id="7" name="TextBox 6"/>
          <p:cNvSpPr txBox="1"/>
          <p:nvPr/>
        </p:nvSpPr>
        <p:spPr>
          <a:xfrm>
            <a:off x="228600" y="3815477"/>
            <a:ext cx="7086600" cy="2862322"/>
          </a:xfrm>
          <a:prstGeom prst="rect">
            <a:avLst/>
          </a:prstGeom>
          <a:noFill/>
        </p:spPr>
        <p:txBody>
          <a:bodyPr wrap="square" rtlCol="0">
            <a:spAutoFit/>
          </a:bodyPr>
          <a:lstStyle/>
          <a:p>
            <a:r>
              <a:rPr lang="en-US" dirty="0" smtClean="0"/>
              <a:t>The next place where we see something close to the golden ratio is in sunflower petals. The length of the petal on the right is 39mm and it’s width at the center is 21mm. Once put into ratio – </a:t>
            </a:r>
          </a:p>
          <a:p>
            <a:endParaRPr lang="en-US" dirty="0" smtClean="0"/>
          </a:p>
          <a:p>
            <a:r>
              <a:rPr lang="en-US" dirty="0" smtClean="0"/>
              <a:t> Length of Petal : Width of Petal</a:t>
            </a:r>
          </a:p>
          <a:p>
            <a:r>
              <a:rPr lang="en-US" dirty="0" smtClean="0"/>
              <a:t>= 39:21</a:t>
            </a:r>
          </a:p>
          <a:p>
            <a:r>
              <a:rPr lang="en-US" dirty="0" smtClean="0"/>
              <a:t>=1.86:1</a:t>
            </a:r>
          </a:p>
          <a:p>
            <a:endParaRPr lang="en-US" dirty="0" smtClean="0"/>
          </a:p>
          <a:p>
            <a:r>
              <a:rPr lang="en-US" dirty="0" smtClean="0"/>
              <a:t>This number is quite close to Phi and this is what makes sunflower petals look so good.</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 - Nature</a:t>
            </a:r>
            <a:endParaRPr lang="en-US" dirty="0"/>
          </a:p>
        </p:txBody>
      </p:sp>
      <p:pic>
        <p:nvPicPr>
          <p:cNvPr id="4" name="Picture 3" descr="http://www.missouriplants.com/Yellowopp/Helianthus_divaricatus_flowers.jpg"/>
          <p:cNvPicPr/>
          <p:nvPr/>
        </p:nvPicPr>
        <p:blipFill>
          <a:blip r:embed="rId2" cstate="print"/>
          <a:srcRect/>
          <a:stretch>
            <a:fillRect/>
          </a:stretch>
        </p:blipFill>
        <p:spPr bwMode="auto">
          <a:xfrm>
            <a:off x="381000" y="1752600"/>
            <a:ext cx="2209800" cy="2209800"/>
          </a:xfrm>
          <a:prstGeom prst="rect">
            <a:avLst/>
          </a:prstGeom>
          <a:noFill/>
          <a:ln w="9525">
            <a:noFill/>
            <a:miter lim="800000"/>
            <a:headEnd/>
            <a:tailEnd/>
          </a:ln>
        </p:spPr>
      </p:pic>
      <p:sp>
        <p:nvSpPr>
          <p:cNvPr id="5" name="TextBox 4"/>
          <p:cNvSpPr txBox="1"/>
          <p:nvPr/>
        </p:nvSpPr>
        <p:spPr>
          <a:xfrm>
            <a:off x="914400" y="4038600"/>
            <a:ext cx="2133600" cy="381000"/>
          </a:xfrm>
          <a:prstGeom prst="rect">
            <a:avLst/>
          </a:prstGeom>
          <a:noFill/>
        </p:spPr>
        <p:txBody>
          <a:bodyPr wrap="square" rtlCol="0">
            <a:spAutoFit/>
          </a:bodyPr>
          <a:lstStyle/>
          <a:p>
            <a:r>
              <a:rPr lang="en-US" dirty="0" smtClean="0"/>
              <a:t>A Flower</a:t>
            </a:r>
            <a:endParaRPr lang="en-US" dirty="0"/>
          </a:p>
        </p:txBody>
      </p:sp>
      <p:sp>
        <p:nvSpPr>
          <p:cNvPr id="6" name="TextBox 5"/>
          <p:cNvSpPr txBox="1"/>
          <p:nvPr/>
        </p:nvSpPr>
        <p:spPr>
          <a:xfrm>
            <a:off x="2743200" y="1752600"/>
            <a:ext cx="6096000" cy="3970318"/>
          </a:xfrm>
          <a:prstGeom prst="rect">
            <a:avLst/>
          </a:prstGeom>
          <a:noFill/>
        </p:spPr>
        <p:txBody>
          <a:bodyPr wrap="square" rtlCol="0">
            <a:spAutoFit/>
          </a:bodyPr>
          <a:lstStyle/>
          <a:p>
            <a:r>
              <a:rPr lang="en-US" dirty="0" smtClean="0"/>
              <a:t>Many ordinary flowers also use Phi. For example: if we were to measure the diameter of the inner petals we would get 8.5mm and the length of the petals we would get 13.5mm.  Once put into ratio – </a:t>
            </a:r>
          </a:p>
          <a:p>
            <a:endParaRPr lang="en-US" dirty="0" smtClean="0"/>
          </a:p>
          <a:p>
            <a:r>
              <a:rPr lang="en-US" dirty="0" smtClean="0"/>
              <a:t>Length of Petals : Diameter of inner petals</a:t>
            </a:r>
          </a:p>
          <a:p>
            <a:r>
              <a:rPr lang="en-US" dirty="0" smtClean="0"/>
              <a:t>= 13.5:8.5</a:t>
            </a:r>
          </a:p>
          <a:p>
            <a:r>
              <a:rPr lang="en-US" dirty="0" smtClean="0"/>
              <a:t>=1.59:1</a:t>
            </a:r>
          </a:p>
          <a:p>
            <a:endParaRPr lang="en-US" dirty="0" smtClean="0"/>
          </a:p>
          <a:p>
            <a:r>
              <a:rPr lang="en-US" dirty="0" smtClean="0"/>
              <a:t>If we were to round this off we would get 1.6:1. This is what makes the flower look so beautiful. </a:t>
            </a:r>
          </a:p>
          <a:p>
            <a:endParaRPr lang="en-US" dirty="0" smtClean="0"/>
          </a:p>
          <a:p>
            <a:endParaRPr lang="en-US" dirty="0" smtClean="0"/>
          </a:p>
          <a:p>
            <a:r>
              <a:rPr lang="en-US" dirty="0" smtClean="0"/>
              <a:t> </a:t>
            </a:r>
            <a:endParaRPr lang="en-US" dirty="0"/>
          </a:p>
        </p:txBody>
      </p:sp>
      <p:sp>
        <p:nvSpPr>
          <p:cNvPr id="7" name="TextBox 6"/>
          <p:cNvSpPr txBox="1"/>
          <p:nvPr/>
        </p:nvSpPr>
        <p:spPr>
          <a:xfrm>
            <a:off x="533400" y="4642991"/>
            <a:ext cx="4114800" cy="538609"/>
          </a:xfrm>
          <a:prstGeom prst="rect">
            <a:avLst/>
          </a:prstGeom>
          <a:noFill/>
        </p:spPr>
        <p:txBody>
          <a:bodyPr wrap="square" rtlCol="0">
            <a:spAutoFit/>
          </a:bodyPr>
          <a:lstStyle/>
          <a:p>
            <a:r>
              <a:rPr lang="en-US" sz="2900" u="sng" dirty="0" smtClean="0"/>
              <a:t>Cones</a:t>
            </a:r>
            <a:endParaRPr lang="en-US" sz="2900" u="sng" dirty="0"/>
          </a:p>
        </p:txBody>
      </p:sp>
      <p:pic>
        <p:nvPicPr>
          <p:cNvPr id="8" name="Picture 7" descr="http://www.maths.surrey.ac.uk/hosted-sites/R.Knott/Fibonacci/pinecone3.gif"/>
          <p:cNvPicPr/>
          <p:nvPr/>
        </p:nvPicPr>
        <p:blipFill>
          <a:blip r:embed="rId3" cstate="print"/>
          <a:srcRect/>
          <a:stretch>
            <a:fillRect/>
          </a:stretch>
        </p:blipFill>
        <p:spPr bwMode="auto">
          <a:xfrm>
            <a:off x="7086600" y="4572000"/>
            <a:ext cx="1895475" cy="1905000"/>
          </a:xfrm>
          <a:prstGeom prst="rect">
            <a:avLst/>
          </a:prstGeom>
          <a:noFill/>
          <a:ln w="9525">
            <a:noFill/>
            <a:miter lim="800000"/>
            <a:headEnd/>
            <a:tailEnd/>
          </a:ln>
        </p:spPr>
      </p:pic>
      <p:sp>
        <p:nvSpPr>
          <p:cNvPr id="9" name="TextBox 8"/>
          <p:cNvSpPr txBox="1"/>
          <p:nvPr/>
        </p:nvSpPr>
        <p:spPr>
          <a:xfrm>
            <a:off x="7467600" y="6477000"/>
            <a:ext cx="2133600" cy="381000"/>
          </a:xfrm>
          <a:prstGeom prst="rect">
            <a:avLst/>
          </a:prstGeom>
          <a:noFill/>
        </p:spPr>
        <p:txBody>
          <a:bodyPr wrap="square" rtlCol="0">
            <a:spAutoFit/>
          </a:bodyPr>
          <a:lstStyle/>
          <a:p>
            <a:r>
              <a:rPr lang="en-US" dirty="0" smtClean="0"/>
              <a:t>A pinecone</a:t>
            </a:r>
            <a:endParaRPr lang="en-US" dirty="0"/>
          </a:p>
        </p:txBody>
      </p:sp>
      <p:sp>
        <p:nvSpPr>
          <p:cNvPr id="10" name="TextBox 9"/>
          <p:cNvSpPr txBox="1"/>
          <p:nvPr/>
        </p:nvSpPr>
        <p:spPr>
          <a:xfrm>
            <a:off x="533400" y="5105400"/>
            <a:ext cx="4800600" cy="1477328"/>
          </a:xfrm>
          <a:prstGeom prst="rect">
            <a:avLst/>
          </a:prstGeom>
          <a:noFill/>
        </p:spPr>
        <p:txBody>
          <a:bodyPr wrap="square" rtlCol="0">
            <a:spAutoFit/>
          </a:bodyPr>
          <a:lstStyle/>
          <a:p>
            <a:r>
              <a:rPr lang="en-US" dirty="0" smtClean="0"/>
              <a:t>This is a pinecone. Each ‘fruit’ holds a seed. If we were to count the number of spirals pointing to the left we would get 8 and if we were to count the number of spirals pointing to the right 13. Once put into ratio -  </a:t>
            </a:r>
            <a:endParaRPr lang="en-US" dirty="0"/>
          </a:p>
        </p:txBody>
      </p:sp>
      <p:pic>
        <p:nvPicPr>
          <p:cNvPr id="11" name="Picture 10" descr="http://cuip.uchicago.edu/~dlnarain/golden/Images/pinecone.gif"/>
          <p:cNvPicPr/>
          <p:nvPr/>
        </p:nvPicPr>
        <p:blipFill>
          <a:blip r:embed="rId4" cstate="print"/>
          <a:srcRect/>
          <a:stretch>
            <a:fillRect/>
          </a:stretch>
        </p:blipFill>
        <p:spPr bwMode="auto">
          <a:xfrm>
            <a:off x="5334000" y="4953000"/>
            <a:ext cx="1676400" cy="1676400"/>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 - Nature</a:t>
            </a:r>
            <a:endParaRPr lang="en-US" dirty="0"/>
          </a:p>
        </p:txBody>
      </p:sp>
      <p:sp>
        <p:nvSpPr>
          <p:cNvPr id="4" name="TextBox 3"/>
          <p:cNvSpPr txBox="1"/>
          <p:nvPr/>
        </p:nvSpPr>
        <p:spPr>
          <a:xfrm>
            <a:off x="381000" y="1752600"/>
            <a:ext cx="8382000" cy="2031325"/>
          </a:xfrm>
          <a:prstGeom prst="rect">
            <a:avLst/>
          </a:prstGeom>
          <a:noFill/>
        </p:spPr>
        <p:txBody>
          <a:bodyPr wrap="square" rtlCol="0">
            <a:spAutoFit/>
          </a:bodyPr>
          <a:lstStyle/>
          <a:p>
            <a:r>
              <a:rPr lang="en-US" dirty="0" smtClean="0"/>
              <a:t>Number of spirals pointing to the right : Number of spirals pointing to the left</a:t>
            </a:r>
          </a:p>
          <a:p>
            <a:r>
              <a:rPr lang="en-US" dirty="0" smtClean="0"/>
              <a:t>= 13:8</a:t>
            </a:r>
          </a:p>
          <a:p>
            <a:r>
              <a:rPr lang="en-US" dirty="0" smtClean="0"/>
              <a:t>= 1.63:1</a:t>
            </a:r>
          </a:p>
          <a:p>
            <a:endParaRPr lang="en-US" dirty="0" smtClean="0"/>
          </a:p>
          <a:p>
            <a:r>
              <a:rPr lang="en-US" dirty="0" smtClean="0"/>
              <a:t>For each 1.63 petal pointing to the right there is 1 petal pointing to the left. This makes the pinecone look very beautiful and it also allows many ‘fruits’ to be stored in a small space.</a:t>
            </a:r>
          </a:p>
        </p:txBody>
      </p:sp>
      <p:sp>
        <p:nvSpPr>
          <p:cNvPr id="6" name="TextBox 5"/>
          <p:cNvSpPr txBox="1"/>
          <p:nvPr/>
        </p:nvSpPr>
        <p:spPr>
          <a:xfrm>
            <a:off x="381000" y="3728591"/>
            <a:ext cx="4114800" cy="538609"/>
          </a:xfrm>
          <a:prstGeom prst="rect">
            <a:avLst/>
          </a:prstGeom>
          <a:noFill/>
        </p:spPr>
        <p:txBody>
          <a:bodyPr wrap="square" rtlCol="0">
            <a:spAutoFit/>
          </a:bodyPr>
          <a:lstStyle/>
          <a:p>
            <a:r>
              <a:rPr lang="en-US" sz="2900" u="sng" dirty="0" smtClean="0"/>
              <a:t>Fruits</a:t>
            </a:r>
            <a:endParaRPr lang="en-US" sz="2900" u="sng" dirty="0"/>
          </a:p>
        </p:txBody>
      </p:sp>
      <p:sp>
        <p:nvSpPr>
          <p:cNvPr id="7" name="TextBox 6"/>
          <p:cNvSpPr txBox="1"/>
          <p:nvPr/>
        </p:nvSpPr>
        <p:spPr>
          <a:xfrm>
            <a:off x="381000" y="4217075"/>
            <a:ext cx="8458200" cy="369332"/>
          </a:xfrm>
          <a:prstGeom prst="rect">
            <a:avLst/>
          </a:prstGeom>
          <a:noFill/>
        </p:spPr>
        <p:txBody>
          <a:bodyPr wrap="square" rtlCol="0">
            <a:spAutoFit/>
          </a:bodyPr>
          <a:lstStyle/>
          <a:p>
            <a:r>
              <a:rPr lang="en-US" dirty="0" smtClean="0"/>
              <a:t>The pineapple is a very good example of Phi used in fruits. If we look careful at the   </a:t>
            </a:r>
          </a:p>
        </p:txBody>
      </p:sp>
      <p:pic>
        <p:nvPicPr>
          <p:cNvPr id="32770" name="Picture 2" descr="http://britton.disted.camosun.bc.ca/fibslide/fib34sm.gif">
            <a:hlinkClick r:id="rId2"/>
          </p:cNvPr>
          <p:cNvPicPr>
            <a:picLocks noChangeAspect="1" noChangeArrowheads="1"/>
          </p:cNvPicPr>
          <p:nvPr/>
        </p:nvPicPr>
        <p:blipFill>
          <a:blip r:embed="rId3" cstate="print"/>
          <a:srcRect/>
          <a:stretch>
            <a:fillRect/>
          </a:stretch>
        </p:blipFill>
        <p:spPr bwMode="auto">
          <a:xfrm>
            <a:off x="381000" y="4572000"/>
            <a:ext cx="1295400" cy="1959430"/>
          </a:xfrm>
          <a:prstGeom prst="rect">
            <a:avLst/>
          </a:prstGeom>
          <a:noFill/>
        </p:spPr>
      </p:pic>
      <p:pic>
        <p:nvPicPr>
          <p:cNvPr id="32772" name="Picture 4" descr="http://britton.disted.camosun.bc.ca/fibslide/fib35sm.gif">
            <a:hlinkClick r:id="rId4"/>
          </p:cNvPr>
          <p:cNvPicPr>
            <a:picLocks noChangeAspect="1" noChangeArrowheads="1"/>
          </p:cNvPicPr>
          <p:nvPr/>
        </p:nvPicPr>
        <p:blipFill>
          <a:blip r:embed="rId5" cstate="print"/>
          <a:srcRect/>
          <a:stretch>
            <a:fillRect/>
          </a:stretch>
        </p:blipFill>
        <p:spPr bwMode="auto">
          <a:xfrm>
            <a:off x="1828800" y="4572000"/>
            <a:ext cx="1259416" cy="1905000"/>
          </a:xfrm>
          <a:prstGeom prst="rect">
            <a:avLst/>
          </a:prstGeom>
          <a:noFill/>
        </p:spPr>
      </p:pic>
      <p:pic>
        <p:nvPicPr>
          <p:cNvPr id="32774" name="Picture 6" descr="http://britton.disted.camosun.bc.ca/fibslide/fib36sm.gif">
            <a:hlinkClick r:id="rId6"/>
          </p:cNvPr>
          <p:cNvPicPr>
            <a:picLocks noChangeAspect="1" noChangeArrowheads="1"/>
          </p:cNvPicPr>
          <p:nvPr/>
        </p:nvPicPr>
        <p:blipFill>
          <a:blip r:embed="rId7" cstate="print"/>
          <a:srcRect/>
          <a:stretch>
            <a:fillRect/>
          </a:stretch>
        </p:blipFill>
        <p:spPr bwMode="auto">
          <a:xfrm>
            <a:off x="3200400" y="4572000"/>
            <a:ext cx="1259416" cy="1905000"/>
          </a:xfrm>
          <a:prstGeom prst="rect">
            <a:avLst/>
          </a:prstGeom>
          <a:noFill/>
        </p:spPr>
      </p:pic>
      <p:sp>
        <p:nvSpPr>
          <p:cNvPr id="11" name="TextBox 10"/>
          <p:cNvSpPr txBox="1"/>
          <p:nvPr/>
        </p:nvSpPr>
        <p:spPr>
          <a:xfrm>
            <a:off x="533400" y="6488668"/>
            <a:ext cx="5638800" cy="369332"/>
          </a:xfrm>
          <a:prstGeom prst="rect">
            <a:avLst/>
          </a:prstGeom>
          <a:noFill/>
        </p:spPr>
        <p:txBody>
          <a:bodyPr wrap="square" rtlCol="0">
            <a:spAutoFit/>
          </a:bodyPr>
          <a:lstStyle/>
          <a:p>
            <a:r>
              <a:rPr lang="en-US" dirty="0" smtClean="0"/>
              <a:t>The Fibonacci numbers in the pineapple   </a:t>
            </a:r>
          </a:p>
        </p:txBody>
      </p:sp>
      <p:sp>
        <p:nvSpPr>
          <p:cNvPr id="14" name="TextBox 13"/>
          <p:cNvSpPr txBox="1"/>
          <p:nvPr/>
        </p:nvSpPr>
        <p:spPr>
          <a:xfrm>
            <a:off x="4419600" y="4572000"/>
            <a:ext cx="4343400" cy="2585323"/>
          </a:xfrm>
          <a:prstGeom prst="rect">
            <a:avLst/>
          </a:prstGeom>
          <a:noFill/>
        </p:spPr>
        <p:txBody>
          <a:bodyPr wrap="square" rtlCol="0">
            <a:spAutoFit/>
          </a:bodyPr>
          <a:lstStyle/>
          <a:p>
            <a:r>
              <a:rPr lang="en-US" dirty="0" smtClean="0"/>
              <a:t>pineapple, we can make out Fibonacci numbers in it’s scales. Once put into ratio – </a:t>
            </a:r>
          </a:p>
          <a:p>
            <a:endParaRPr lang="en-US" dirty="0" smtClean="0"/>
          </a:p>
          <a:p>
            <a:r>
              <a:rPr lang="en-US" dirty="0" smtClean="0"/>
              <a:t>2nd picture scales : 1</a:t>
            </a:r>
            <a:r>
              <a:rPr lang="en-US" baseline="30000" dirty="0" smtClean="0"/>
              <a:t>st</a:t>
            </a:r>
            <a:r>
              <a:rPr lang="en-US" dirty="0" smtClean="0"/>
              <a:t> picture scales</a:t>
            </a:r>
          </a:p>
          <a:p>
            <a:r>
              <a:rPr lang="en-US" dirty="0" smtClean="0"/>
              <a:t>= 8:5</a:t>
            </a:r>
          </a:p>
          <a:p>
            <a:r>
              <a:rPr lang="en-US" dirty="0" smtClean="0"/>
              <a:t>=1.6:1</a:t>
            </a:r>
          </a:p>
          <a:p>
            <a:endParaRPr lang="en-US" dirty="0" smtClean="0"/>
          </a:p>
          <a:p>
            <a:r>
              <a:rPr lang="en-US" dirty="0" smtClean="0"/>
              <a:t>3rd picture scales : 2</a:t>
            </a:r>
            <a:r>
              <a:rPr lang="en-US" baseline="30000" dirty="0" smtClean="0"/>
              <a:t>nd</a:t>
            </a:r>
            <a:r>
              <a:rPr lang="en-US" dirty="0" smtClean="0"/>
              <a:t> picture scales</a:t>
            </a:r>
          </a:p>
          <a:p>
            <a:r>
              <a:rPr lang="en-US" dirty="0" smtClean="0"/>
              <a:t>  </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 - Nature</a:t>
            </a:r>
            <a:endParaRPr lang="en-US" dirty="0"/>
          </a:p>
        </p:txBody>
      </p:sp>
      <p:sp>
        <p:nvSpPr>
          <p:cNvPr id="4" name="Rectangle 3"/>
          <p:cNvSpPr/>
          <p:nvPr/>
        </p:nvSpPr>
        <p:spPr>
          <a:xfrm>
            <a:off x="304800" y="1676400"/>
            <a:ext cx="8458200" cy="5109091"/>
          </a:xfrm>
          <a:prstGeom prst="rect">
            <a:avLst/>
          </a:prstGeom>
        </p:spPr>
        <p:txBody>
          <a:bodyPr wrap="square">
            <a:spAutoFit/>
          </a:bodyPr>
          <a:lstStyle/>
          <a:p>
            <a:r>
              <a:rPr lang="en-US" dirty="0" smtClean="0"/>
              <a:t>= 13:8</a:t>
            </a:r>
          </a:p>
          <a:p>
            <a:r>
              <a:rPr lang="en-US" dirty="0" smtClean="0"/>
              <a:t>=1.63:1</a:t>
            </a:r>
          </a:p>
          <a:p>
            <a:endParaRPr lang="en-US" dirty="0" smtClean="0"/>
          </a:p>
          <a:p>
            <a:r>
              <a:rPr lang="en-US" dirty="0" smtClean="0"/>
              <a:t>For every 1.6 of scale going from the left top of the pineapple to the right hand side bottom of the pineapple, there is 1 scale going horizontally through the pineapple.</a:t>
            </a:r>
          </a:p>
          <a:p>
            <a:endParaRPr lang="en-US" dirty="0" smtClean="0"/>
          </a:p>
          <a:p>
            <a:r>
              <a:rPr lang="en-US" dirty="0" smtClean="0"/>
              <a:t>For every 1.63 scale going from the right top of the pineapple to the left hand side bottom of the pineapple, there is 1 scale going from the left top of the pineapple to the right hand side bottom of the pineapple</a:t>
            </a:r>
            <a:r>
              <a:rPr lang="en-US" dirty="0" smtClean="0"/>
              <a:t>.</a:t>
            </a:r>
          </a:p>
          <a:p>
            <a:endParaRPr lang="en-US" dirty="0" smtClean="0"/>
          </a:p>
          <a:p>
            <a:r>
              <a:rPr lang="en-US" sz="2000" u="sng" dirty="0" smtClean="0"/>
              <a:t>Conclusion</a:t>
            </a:r>
            <a:endParaRPr lang="en-US" sz="2000" u="sng" dirty="0" smtClean="0"/>
          </a:p>
          <a:p>
            <a:endParaRPr lang="en-US" dirty="0" smtClean="0"/>
          </a:p>
          <a:p>
            <a:r>
              <a:rPr lang="en-US" dirty="0" smtClean="0"/>
              <a:t>In conclusion, we can see that the golden ratio or Phi is almost like a law of nature. It is used </a:t>
            </a:r>
            <a:r>
              <a:rPr lang="en-US" dirty="0" smtClean="0"/>
              <a:t>more for it’s own conveniences than for looking good. It is found in any everyday object that we pass by. We think they look beautiful but we never find out why. We pluck ordinary leaves without thinking about the balance we are disrupting. We should learn to be more careful and should learn to be inquisitive to understand better the world around us. </a:t>
            </a:r>
            <a:endParaRPr lang="en-US" dirty="0"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a:t>
            </a:r>
            <a:endParaRPr lang="en-US" dirty="0"/>
          </a:p>
        </p:txBody>
      </p:sp>
      <p:sp>
        <p:nvSpPr>
          <p:cNvPr id="3" name="Content Placeholder 2"/>
          <p:cNvSpPr>
            <a:spLocks noGrp="1"/>
          </p:cNvSpPr>
          <p:nvPr>
            <p:ph sz="quarter" idx="1"/>
          </p:nvPr>
        </p:nvSpPr>
        <p:spPr>
          <a:xfrm>
            <a:off x="612648" y="1600200"/>
            <a:ext cx="8153400" cy="5257800"/>
          </a:xfrm>
        </p:spPr>
        <p:txBody>
          <a:bodyPr>
            <a:normAutofit fontScale="92500" lnSpcReduction="20000"/>
          </a:bodyPr>
          <a:lstStyle/>
          <a:p>
            <a:pPr>
              <a:buNone/>
            </a:pPr>
            <a:r>
              <a:rPr lang="en-US" dirty="0" smtClean="0"/>
              <a:t>   Through this assessment task I have learnt many things in many different fields. In math I have learnt more about the golden ratio and a lot about </a:t>
            </a:r>
            <a:r>
              <a:rPr lang="en-US" dirty="0" smtClean="0"/>
              <a:t>F</a:t>
            </a:r>
            <a:r>
              <a:rPr lang="en-US" dirty="0" smtClean="0"/>
              <a:t>ibonacci numbers. I have also acquired more knowledge in the field of science. I have learnt many knew things about the items in nature that I researched about. I have also got more knowledge in the field of history, I have learnt more about how the </a:t>
            </a:r>
            <a:r>
              <a:rPr lang="en-US" dirty="0" smtClean="0"/>
              <a:t>G</a:t>
            </a:r>
            <a:r>
              <a:rPr lang="en-US" dirty="0" smtClean="0"/>
              <a:t>reek architects used the golden ratio in one way or another in their buildings. </a:t>
            </a:r>
          </a:p>
          <a:p>
            <a:pPr>
              <a:buNone/>
            </a:pPr>
            <a:endParaRPr lang="en-US" dirty="0" smtClean="0"/>
          </a:p>
          <a:p>
            <a:pPr>
              <a:buNone/>
            </a:pPr>
            <a:r>
              <a:rPr lang="en-US" dirty="0" smtClean="0"/>
              <a:t>   I used a variety of sources to find the information I needed: the internet, math text book and worksheets, Ms. </a:t>
            </a:r>
            <a:r>
              <a:rPr lang="en-US" dirty="0" err="1" smtClean="0"/>
              <a:t>Neha’s</a:t>
            </a:r>
            <a:r>
              <a:rPr lang="en-US" dirty="0" smtClean="0"/>
              <a:t> explanations, Britannica encyclopedia, friends,  pictures and nature itself.    </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a:t>
            </a:r>
            <a:endParaRPr lang="en-US" dirty="0"/>
          </a:p>
        </p:txBody>
      </p:sp>
      <p:sp>
        <p:nvSpPr>
          <p:cNvPr id="3" name="Content Placeholder 2"/>
          <p:cNvSpPr>
            <a:spLocks noGrp="1"/>
          </p:cNvSpPr>
          <p:nvPr>
            <p:ph sz="quarter" idx="1"/>
          </p:nvPr>
        </p:nvSpPr>
        <p:spPr>
          <a:xfrm>
            <a:off x="612648" y="1600200"/>
            <a:ext cx="8153400" cy="5791200"/>
          </a:xfrm>
        </p:spPr>
        <p:txBody>
          <a:bodyPr>
            <a:normAutofit fontScale="85000" lnSpcReduction="20000"/>
          </a:bodyPr>
          <a:lstStyle/>
          <a:p>
            <a:pPr>
              <a:lnSpc>
                <a:spcPct val="120000"/>
              </a:lnSpc>
              <a:buNone/>
            </a:pPr>
            <a:r>
              <a:rPr lang="en-US" sz="2700" dirty="0" smtClean="0"/>
              <a:t>   These were very useful sources. The internet and Britannica encyclopedia gave me the content I needed. The </a:t>
            </a:r>
            <a:r>
              <a:rPr lang="en-US" sz="2700" dirty="0" err="1" smtClean="0"/>
              <a:t>maths</a:t>
            </a:r>
            <a:r>
              <a:rPr lang="en-US" sz="2700" dirty="0" smtClean="0"/>
              <a:t> textbook gave an introduction into the topic. Worksheets helped me understand the concept even better. Ms. </a:t>
            </a:r>
            <a:r>
              <a:rPr lang="en-US" sz="2700" dirty="0" err="1" smtClean="0"/>
              <a:t>Neha’s</a:t>
            </a:r>
            <a:r>
              <a:rPr lang="en-US" sz="2700" dirty="0" smtClean="0"/>
              <a:t> explanations helped clear any doubts I had. My friends and their pictures gave me the measurements I needed.  Nature, in a sense gave me the resources I needed for example flowers. </a:t>
            </a:r>
          </a:p>
          <a:p>
            <a:pPr>
              <a:lnSpc>
                <a:spcPct val="120000"/>
              </a:lnSpc>
              <a:buNone/>
            </a:pPr>
            <a:endParaRPr lang="en-US" sz="2700" dirty="0" smtClean="0"/>
          </a:p>
          <a:p>
            <a:pPr>
              <a:lnSpc>
                <a:spcPct val="120000"/>
              </a:lnSpc>
              <a:buNone/>
            </a:pPr>
            <a:r>
              <a:rPr lang="en-US" sz="2700" dirty="0" smtClean="0"/>
              <a:t>    This unit is connected to the following AOIs:</a:t>
            </a:r>
          </a:p>
          <a:p>
            <a:pPr>
              <a:lnSpc>
                <a:spcPct val="120000"/>
              </a:lnSpc>
              <a:buNone/>
            </a:pPr>
            <a:r>
              <a:rPr lang="en-US" sz="2700" dirty="0" smtClean="0"/>
              <a:t> </a:t>
            </a:r>
            <a:r>
              <a:rPr lang="en-US" sz="2700" dirty="0" smtClean="0"/>
              <a:t> </a:t>
            </a:r>
          </a:p>
          <a:p>
            <a:pPr>
              <a:lnSpc>
                <a:spcPct val="120000"/>
              </a:lnSpc>
              <a:buNone/>
            </a:pPr>
            <a:r>
              <a:rPr lang="en-US" sz="2700" dirty="0" smtClean="0"/>
              <a:t> </a:t>
            </a:r>
            <a:r>
              <a:rPr lang="en-US" sz="2700" dirty="0" smtClean="0"/>
              <a:t>   </a:t>
            </a:r>
            <a:r>
              <a:rPr lang="en-US" sz="2700" u="sng" dirty="0" smtClean="0"/>
              <a:t>Health and Social Education: </a:t>
            </a:r>
            <a:r>
              <a:rPr lang="en-US" sz="2700" dirty="0" smtClean="0"/>
              <a:t>We think how to judge between beautiful faces and learn that after all, we should only judge the inner beauty. We learn how this affects our relationships.</a:t>
            </a:r>
          </a:p>
          <a:p>
            <a:pPr>
              <a:lnSpc>
                <a:spcPct val="120000"/>
              </a:lnSpc>
              <a:buNone/>
            </a:pPr>
            <a:r>
              <a:rPr lang="en-US" sz="2700" dirty="0" smtClean="0"/>
              <a:t> </a:t>
            </a:r>
            <a:endParaRPr lang="en-US" sz="27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a:t>
            </a:r>
            <a:endParaRPr lang="en-US" dirty="0"/>
          </a:p>
        </p:txBody>
      </p:sp>
      <p:sp>
        <p:nvSpPr>
          <p:cNvPr id="3" name="Content Placeholder 2"/>
          <p:cNvSpPr>
            <a:spLocks noGrp="1"/>
          </p:cNvSpPr>
          <p:nvPr>
            <p:ph sz="quarter" idx="1"/>
          </p:nvPr>
        </p:nvSpPr>
        <p:spPr>
          <a:xfrm>
            <a:off x="612648" y="1600200"/>
            <a:ext cx="8153400" cy="5257800"/>
          </a:xfrm>
        </p:spPr>
        <p:txBody>
          <a:bodyPr>
            <a:normAutofit lnSpcReduction="10000"/>
          </a:bodyPr>
          <a:lstStyle/>
          <a:p>
            <a:pPr>
              <a:buNone/>
            </a:pPr>
            <a:r>
              <a:rPr lang="en-US" dirty="0" smtClean="0"/>
              <a:t>   </a:t>
            </a:r>
            <a:r>
              <a:rPr lang="en-US" sz="2700" u="sng" dirty="0" smtClean="0"/>
              <a:t>Environments: </a:t>
            </a:r>
            <a:r>
              <a:rPr lang="en-US" sz="2700" dirty="0" smtClean="0"/>
              <a:t>We learn more about the environment around us, how it functions, what it takes to do so and it’s beauties. </a:t>
            </a:r>
            <a:endParaRPr lang="en-US" sz="2700" dirty="0" smtClean="0"/>
          </a:p>
          <a:p>
            <a:pPr>
              <a:buNone/>
            </a:pPr>
            <a:r>
              <a:rPr lang="en-US" sz="2700" dirty="0" smtClean="0"/>
              <a:t>   </a:t>
            </a:r>
          </a:p>
          <a:p>
            <a:pPr>
              <a:buNone/>
            </a:pPr>
            <a:r>
              <a:rPr lang="en-US" sz="2700" dirty="0" smtClean="0"/>
              <a:t> </a:t>
            </a:r>
            <a:r>
              <a:rPr lang="en-US" sz="2700" dirty="0" smtClean="0"/>
              <a:t>   The following learner profiles are related to this unit:</a:t>
            </a:r>
          </a:p>
          <a:p>
            <a:pPr>
              <a:buNone/>
            </a:pPr>
            <a:endParaRPr lang="en-US" sz="2700" dirty="0" smtClean="0"/>
          </a:p>
          <a:p>
            <a:pPr>
              <a:buNone/>
            </a:pPr>
            <a:r>
              <a:rPr lang="en-US" sz="2700" dirty="0" smtClean="0"/>
              <a:t>   </a:t>
            </a:r>
            <a:r>
              <a:rPr lang="en-US" sz="2700" u="sng" dirty="0" smtClean="0"/>
              <a:t>Thinkers:</a:t>
            </a:r>
            <a:r>
              <a:rPr lang="en-US" sz="2700" dirty="0" smtClean="0"/>
              <a:t> We think and calculate to find ratios. We think of which part of nature would have more of Phi. We make our own judgments, while comparing faces. </a:t>
            </a:r>
          </a:p>
          <a:p>
            <a:pPr>
              <a:buNone/>
            </a:pPr>
            <a:r>
              <a:rPr lang="en-US" sz="2700" dirty="0" smtClean="0"/>
              <a:t>   </a:t>
            </a:r>
            <a:r>
              <a:rPr lang="en-US" sz="2700" u="sng" dirty="0" smtClean="0"/>
              <a:t>Communicators: </a:t>
            </a:r>
            <a:r>
              <a:rPr lang="en-US" sz="2700" dirty="0" smtClean="0"/>
              <a:t>We communicate the information we have using mathematical language and chart, graphs and tables </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a:t>
            </a:r>
            <a:endParaRPr lang="en-US" dirty="0"/>
          </a:p>
        </p:txBody>
      </p:sp>
      <p:sp>
        <p:nvSpPr>
          <p:cNvPr id="3" name="Content Placeholder 2"/>
          <p:cNvSpPr>
            <a:spLocks noGrp="1"/>
          </p:cNvSpPr>
          <p:nvPr>
            <p:ph sz="quarter" idx="1"/>
          </p:nvPr>
        </p:nvSpPr>
        <p:spPr>
          <a:xfrm>
            <a:off x="228600" y="1600200"/>
            <a:ext cx="8763000" cy="5257800"/>
          </a:xfrm>
        </p:spPr>
        <p:txBody>
          <a:bodyPr>
            <a:normAutofit fontScale="92500" lnSpcReduction="20000"/>
          </a:bodyPr>
          <a:lstStyle/>
          <a:p>
            <a:pPr>
              <a:buNone/>
            </a:pPr>
            <a:r>
              <a:rPr lang="en-US" dirty="0" smtClean="0"/>
              <a:t>   </a:t>
            </a:r>
            <a:r>
              <a:rPr lang="en-US" u="sng" dirty="0" smtClean="0"/>
              <a:t>Inquirers:</a:t>
            </a:r>
            <a:r>
              <a:rPr lang="en-US" dirty="0" smtClean="0"/>
              <a:t> We inquire on many topics and research on them. </a:t>
            </a:r>
          </a:p>
          <a:p>
            <a:pPr>
              <a:buNone/>
            </a:pPr>
            <a:r>
              <a:rPr lang="en-US" dirty="0" smtClean="0"/>
              <a:t>   </a:t>
            </a:r>
            <a:r>
              <a:rPr lang="en-US" u="sng" dirty="0" smtClean="0"/>
              <a:t>Balanced: </a:t>
            </a:r>
            <a:r>
              <a:rPr lang="en-US" dirty="0" smtClean="0"/>
              <a:t>We try to balance between information and diagrams or pictures.</a:t>
            </a:r>
          </a:p>
          <a:p>
            <a:pPr>
              <a:buNone/>
            </a:pPr>
            <a:r>
              <a:rPr lang="en-US" dirty="0" smtClean="0"/>
              <a:t>   </a:t>
            </a:r>
            <a:r>
              <a:rPr lang="en-US" u="sng" dirty="0" smtClean="0"/>
              <a:t>Knowledgeable</a:t>
            </a:r>
            <a:r>
              <a:rPr lang="en-US" dirty="0" smtClean="0"/>
              <a:t>: We use our previous knowledge on the topic. </a:t>
            </a:r>
          </a:p>
          <a:p>
            <a:pPr>
              <a:buNone/>
            </a:pPr>
            <a:endParaRPr lang="en-US" dirty="0" smtClean="0"/>
          </a:p>
          <a:p>
            <a:pPr>
              <a:buNone/>
            </a:pPr>
            <a:r>
              <a:rPr lang="en-US" dirty="0" smtClean="0"/>
              <a:t>   This assignment is linked to every day life because we see golden ratios very often and we should learn to recognize them and understand why we think things are so beautiful.   </a:t>
            </a:r>
          </a:p>
          <a:p>
            <a:pPr>
              <a:buNone/>
            </a:pPr>
            <a:endParaRPr lang="en-US" dirty="0" smtClean="0"/>
          </a:p>
          <a:p>
            <a:pPr>
              <a:buNone/>
            </a:pPr>
            <a:r>
              <a:rPr lang="en-US" dirty="0" smtClean="0"/>
              <a:t>   Next time, I will try to include more parts of nature, give better justifications and use more tables. I will also use better time management.</a:t>
            </a:r>
          </a:p>
          <a:p>
            <a:pPr>
              <a:buNone/>
            </a:pPr>
            <a:endParaRPr lang="en-US" dirty="0" smtClean="0"/>
          </a:p>
          <a:p>
            <a:pPr>
              <a:buNone/>
            </a:pP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sz="quarter" idx="1"/>
          </p:nvPr>
        </p:nvSpPr>
        <p:spPr>
          <a:xfrm>
            <a:off x="612648" y="1600200"/>
            <a:ext cx="8153400" cy="5105400"/>
          </a:xfrm>
        </p:spPr>
        <p:txBody>
          <a:bodyPr>
            <a:normAutofit fontScale="77500" lnSpcReduction="20000"/>
          </a:bodyPr>
          <a:lstStyle/>
          <a:p>
            <a:r>
              <a:rPr lang="en-US" u="sng" dirty="0" smtClean="0"/>
              <a:t>http://goldennumber.net/face.htm</a:t>
            </a:r>
            <a:endParaRPr lang="en-US" dirty="0" smtClean="0"/>
          </a:p>
          <a:p>
            <a:r>
              <a:rPr lang="en-US" dirty="0" smtClean="0"/>
              <a:t>http://www.faqs.org/photo-dict/photofiles/list/4386/5832grape_leaf.jpg</a:t>
            </a:r>
          </a:p>
          <a:p>
            <a:r>
              <a:rPr lang="en-US" u="sng" dirty="0" smtClean="0"/>
              <a:t>http://science.howstuffworks.com/evolution/fibonacci-nature1.htm</a:t>
            </a:r>
            <a:endParaRPr lang="en-US" dirty="0" smtClean="0"/>
          </a:p>
          <a:p>
            <a:r>
              <a:rPr lang="en-US" u="sng" dirty="0" smtClean="0"/>
              <a:t>http://britton.disted.camosun.bc.ca/goldslide/jbgoldslide.htm</a:t>
            </a:r>
            <a:endParaRPr lang="en-US" dirty="0" smtClean="0"/>
          </a:p>
          <a:p>
            <a:r>
              <a:rPr lang="en-US" u="sng" dirty="0" smtClean="0"/>
              <a:t>http://en.wikipedia.org/wiki/Fibonacci_number</a:t>
            </a:r>
            <a:endParaRPr lang="en-US" dirty="0" smtClean="0"/>
          </a:p>
          <a:p>
            <a:r>
              <a:rPr lang="en-US" u="sng" dirty="0" smtClean="0"/>
              <a:t>http://www.intmath.com/Numbers/mathOfBeauty.php</a:t>
            </a:r>
            <a:endParaRPr lang="en-US" dirty="0" smtClean="0"/>
          </a:p>
          <a:p>
            <a:r>
              <a:rPr lang="en-US" u="sng" dirty="0" smtClean="0"/>
              <a:t>http://www.mathsisfun.com/numbers/nature-golden-ratio-fibonacci.html</a:t>
            </a:r>
            <a:endParaRPr lang="en-US" dirty="0" smtClean="0"/>
          </a:p>
          <a:p>
            <a:r>
              <a:rPr lang="en-US" u="sng" dirty="0" smtClean="0"/>
              <a:t>http://www.missouriplants.com/Yellowopp/Helianthus_divaricatus_flowers.jpg</a:t>
            </a:r>
            <a:endParaRPr lang="en-US" dirty="0" smtClean="0"/>
          </a:p>
          <a:p>
            <a:r>
              <a:rPr lang="en-US" u="sng" dirty="0" smtClean="0"/>
              <a:t>http://www.mathsisfun.com/numbers/images/succulent-top.jpg</a:t>
            </a:r>
            <a:endParaRPr lang="en-US" dirty="0" smtClean="0"/>
          </a:p>
          <a:p>
            <a:r>
              <a:rPr lang="en-US" u="sng" dirty="0" smtClean="0"/>
              <a:t>http://www.maths.surrey.ac.uk/hosted-sites/R.Knott/Fibonacci/pinecone3.gif</a:t>
            </a:r>
            <a:endParaRPr lang="en-US" dirty="0" smtClean="0"/>
          </a:p>
          <a:p>
            <a:r>
              <a:rPr lang="en-US" u="sng" dirty="0" smtClean="0"/>
              <a:t>http://britton.disted.camosun.bc.ca/fibslide/jbfibslide.htm</a:t>
            </a:r>
            <a:endParaRPr lang="en-US"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Golden Ratios in our body</a:t>
            </a:r>
            <a:endParaRPr lang="en-US" dirty="0"/>
          </a:p>
        </p:txBody>
      </p:sp>
      <p:sp>
        <p:nvSpPr>
          <p:cNvPr id="3" name="Content Placeholder 2"/>
          <p:cNvSpPr>
            <a:spLocks noGrp="1"/>
          </p:cNvSpPr>
          <p:nvPr>
            <p:ph sz="quarter" idx="1"/>
          </p:nvPr>
        </p:nvSpPr>
        <p:spPr>
          <a:xfrm>
            <a:off x="612648" y="1600200"/>
            <a:ext cx="8153400" cy="4648200"/>
          </a:xfrm>
        </p:spPr>
        <p:txBody>
          <a:bodyPr>
            <a:normAutofit lnSpcReduction="10000"/>
          </a:bodyPr>
          <a:lstStyle/>
          <a:p>
            <a:r>
              <a:rPr lang="en-US" dirty="0" smtClean="0"/>
              <a:t>The average human head has a length to breadth ratio of 1.6:1. It is therefore set in a golden rectangle. </a:t>
            </a:r>
          </a:p>
          <a:p>
            <a:r>
              <a:rPr lang="en-US" dirty="0" smtClean="0"/>
              <a:t>The breadth of our front 2 teeth : the length of our front 2 teeth = the golden ratio  </a:t>
            </a:r>
          </a:p>
          <a:p>
            <a:r>
              <a:rPr lang="en-US" dirty="0" smtClean="0"/>
              <a:t>The average human arm has an arm to finger tip : forearm to fingertip ratio of </a:t>
            </a:r>
            <a:r>
              <a:rPr lang="en-US" dirty="0" smtClean="0"/>
              <a:t>1.69:1</a:t>
            </a:r>
            <a:r>
              <a:rPr lang="en-US" dirty="0" smtClean="0"/>
              <a:t>.</a:t>
            </a:r>
          </a:p>
          <a:p>
            <a:r>
              <a:rPr lang="en-US" dirty="0" smtClean="0"/>
              <a:t>The average body has an shoulder line to            top of head : length of head ratio of </a:t>
            </a:r>
            <a:r>
              <a:rPr lang="en-US" dirty="0" smtClean="0"/>
              <a:t>1.70:1</a:t>
            </a:r>
          </a:p>
          <a:p>
            <a:r>
              <a:rPr lang="en-US" dirty="0" smtClean="0"/>
              <a:t>These are only a few, there are many more. </a:t>
            </a:r>
            <a:endParaRPr lang="en-US" dirty="0" smtClean="0"/>
          </a:p>
        </p:txBody>
      </p:sp>
      <p:pic>
        <p:nvPicPr>
          <p:cNvPr id="2050" name="Picture 2" descr="George Clooney"/>
          <p:cNvPicPr>
            <a:picLocks noChangeAspect="1" noChangeArrowheads="1"/>
          </p:cNvPicPr>
          <p:nvPr/>
        </p:nvPicPr>
        <p:blipFill>
          <a:blip r:embed="rId2" cstate="print"/>
          <a:srcRect/>
          <a:stretch>
            <a:fillRect/>
          </a:stretch>
        </p:blipFill>
        <p:spPr bwMode="auto">
          <a:xfrm>
            <a:off x="7620000" y="4709995"/>
            <a:ext cx="1400175" cy="2071805"/>
          </a:xfrm>
          <a:prstGeom prst="rect">
            <a:avLst/>
          </a:prstGeom>
          <a:noFill/>
        </p:spPr>
      </p:pic>
      <p:cxnSp>
        <p:nvCxnSpPr>
          <p:cNvPr id="6" name="Straight Connector 5"/>
          <p:cNvCxnSpPr/>
          <p:nvPr/>
        </p:nvCxnSpPr>
        <p:spPr>
          <a:xfrm rot="5400000">
            <a:off x="6743700" y="5738695"/>
            <a:ext cx="1905000" cy="0"/>
          </a:xfrm>
          <a:prstGeom prst="line">
            <a:avLst/>
          </a:prstGeom>
          <a:ln w="28575"/>
        </p:spPr>
        <p:style>
          <a:lnRef idx="2">
            <a:schemeClr val="dk1"/>
          </a:lnRef>
          <a:fillRef idx="0">
            <a:schemeClr val="dk1"/>
          </a:fillRef>
          <a:effectRef idx="1">
            <a:schemeClr val="dk1"/>
          </a:effectRef>
          <a:fontRef idx="minor">
            <a:schemeClr val="tx1"/>
          </a:fontRef>
        </p:style>
      </p:cxnSp>
      <p:cxnSp>
        <p:nvCxnSpPr>
          <p:cNvPr id="7" name="Straight Connector 6"/>
          <p:cNvCxnSpPr/>
          <p:nvPr/>
        </p:nvCxnSpPr>
        <p:spPr>
          <a:xfrm rot="5400000">
            <a:off x="7962900" y="5738695"/>
            <a:ext cx="1905000" cy="0"/>
          </a:xfrm>
          <a:prstGeom prst="line">
            <a:avLst/>
          </a:prstGeom>
          <a:ln w="28575"/>
        </p:spPr>
        <p:style>
          <a:lnRef idx="2">
            <a:schemeClr val="dk1"/>
          </a:lnRef>
          <a:fillRef idx="0">
            <a:schemeClr val="dk1"/>
          </a:fillRef>
          <a:effectRef idx="1">
            <a:schemeClr val="dk1"/>
          </a:effectRef>
          <a:fontRef idx="minor">
            <a:schemeClr val="tx1"/>
          </a:fontRef>
        </p:style>
      </p:cxnSp>
      <p:sp>
        <p:nvSpPr>
          <p:cNvPr id="10" name="TextBox 9"/>
          <p:cNvSpPr txBox="1"/>
          <p:nvPr/>
        </p:nvSpPr>
        <p:spPr>
          <a:xfrm>
            <a:off x="3352800" y="6172200"/>
            <a:ext cx="4343400" cy="369332"/>
          </a:xfrm>
          <a:prstGeom prst="rect">
            <a:avLst/>
          </a:prstGeom>
          <a:noFill/>
        </p:spPr>
        <p:txBody>
          <a:bodyPr wrap="square" rtlCol="0">
            <a:spAutoFit/>
          </a:bodyPr>
          <a:lstStyle/>
          <a:p>
            <a:r>
              <a:rPr lang="en-US" dirty="0" smtClean="0"/>
              <a:t>The human head is set in a golden rectangle</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sz="quarter" idx="1"/>
          </p:nvPr>
        </p:nvSpPr>
        <p:spPr>
          <a:xfrm>
            <a:off x="612648" y="1600200"/>
            <a:ext cx="8153400" cy="5029200"/>
          </a:xfrm>
        </p:spPr>
        <p:txBody>
          <a:bodyPr>
            <a:normAutofit fontScale="77500" lnSpcReduction="20000"/>
          </a:bodyPr>
          <a:lstStyle/>
          <a:p>
            <a:r>
              <a:rPr lang="en-US" u="sng" dirty="0" smtClean="0"/>
              <a:t>http://upload.wikimedia.org/wikipedia/commons/thumb/c/c2/Phi_uc_lc.svg/800px-Phi_uc_lc.svg.png</a:t>
            </a:r>
            <a:endParaRPr lang="en-US" dirty="0" smtClean="0"/>
          </a:p>
          <a:p>
            <a:r>
              <a:rPr lang="en-US" u="sng" dirty="0" smtClean="0"/>
              <a:t>http://nazmath.net/Online_Classes/HTML2/Wk2/parthenon.jpg</a:t>
            </a:r>
            <a:endParaRPr lang="en-US" dirty="0" smtClean="0"/>
          </a:p>
          <a:p>
            <a:r>
              <a:rPr lang="en-US" u="sng" dirty="0" smtClean="0"/>
              <a:t>http://images.travelpod.com/users/texaspeyton/1.1248284989.athenian-treasury.jpg</a:t>
            </a:r>
            <a:endParaRPr lang="en-US" dirty="0" smtClean="0"/>
          </a:p>
          <a:p>
            <a:r>
              <a:rPr lang="en-US" u="sng" dirty="0" smtClean="0"/>
              <a:t>http://www.macfarlane-web.com/images/ErechtheionMaidens.jpg</a:t>
            </a:r>
            <a:endParaRPr lang="en-US" dirty="0" smtClean="0"/>
          </a:p>
          <a:p>
            <a:r>
              <a:rPr lang="en-US" u="sng" dirty="0" smtClean="0"/>
              <a:t>http://www.shunya.net/Pictures/Greece/Mycenae/Mycenae-lion-gate.jpg</a:t>
            </a:r>
            <a:endParaRPr lang="en-US" dirty="0" smtClean="0"/>
          </a:p>
          <a:p>
            <a:r>
              <a:rPr lang="en-US" u="sng" dirty="0" smtClean="0"/>
              <a:t>http://historylink101.net/greek_images/athena-nike.jpg</a:t>
            </a:r>
            <a:endParaRPr lang="en-US" dirty="0" smtClean="0"/>
          </a:p>
          <a:p>
            <a:r>
              <a:rPr lang="en-US" u="sng" dirty="0" smtClean="0"/>
              <a:t>http://upload.wikimedia.org/wikipedia/commons/5/51/Treasury_of_Atreus_Entrance_Mycenae.jpg</a:t>
            </a:r>
            <a:endParaRPr lang="en-US" dirty="0" smtClean="0"/>
          </a:p>
          <a:p>
            <a:r>
              <a:rPr lang="en-US" u="sng" dirty="0" smtClean="0"/>
              <a:t>http://originallamby.files.wordpress.com/2009/10/sunflower.jpg</a:t>
            </a:r>
            <a:endParaRPr lang="en-US" dirty="0" smtClean="0"/>
          </a:p>
          <a:p>
            <a:r>
              <a:rPr lang="en-US" dirty="0" smtClean="0"/>
              <a:t>http://www.usefilm.com/images/5/7/1/571/146186-medium.jpg</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Face</a:t>
            </a:r>
            <a:endParaRPr lang="en-US" dirty="0"/>
          </a:p>
        </p:txBody>
      </p:sp>
      <p:graphicFrame>
        <p:nvGraphicFramePr>
          <p:cNvPr id="10" name="Content Placeholder 9"/>
          <p:cNvGraphicFramePr>
            <a:graphicFrameLocks noGrp="1"/>
          </p:cNvGraphicFramePr>
          <p:nvPr>
            <p:ph sz="quarter" idx="1"/>
          </p:nvPr>
        </p:nvGraphicFramePr>
        <p:xfrm>
          <a:off x="609600" y="1905000"/>
          <a:ext cx="8153400" cy="1066800"/>
        </p:xfrm>
        <a:graphic>
          <a:graphicData uri="http://schemas.openxmlformats.org/drawingml/2006/table">
            <a:tbl>
              <a:tblPr firstRow="1" bandRow="1">
                <a:tableStyleId>{5C22544A-7EE6-4342-B048-85BDC9FD1C3A}</a:tableStyleId>
              </a:tblPr>
              <a:tblGrid>
                <a:gridCol w="2133600"/>
                <a:gridCol w="1943100"/>
                <a:gridCol w="2038350"/>
                <a:gridCol w="2038350"/>
              </a:tblGrid>
              <a:tr h="457200">
                <a:tc>
                  <a:txBody>
                    <a:bodyPr/>
                    <a:lstStyle/>
                    <a:p>
                      <a:pPr algn="ctr"/>
                      <a:r>
                        <a:rPr lang="en-US" dirty="0" smtClean="0"/>
                        <a:t>Nose bridge</a:t>
                      </a:r>
                      <a:r>
                        <a:rPr lang="en-US" baseline="0" dirty="0" smtClean="0"/>
                        <a:t> width (mm)</a:t>
                      </a:r>
                      <a:endParaRPr lang="en-US" dirty="0"/>
                    </a:p>
                  </a:txBody>
                  <a:tcPr/>
                </a:tc>
                <a:tc>
                  <a:txBody>
                    <a:bodyPr/>
                    <a:lstStyle/>
                    <a:p>
                      <a:pPr algn="ctr"/>
                      <a:r>
                        <a:rPr lang="en-US" dirty="0" smtClean="0"/>
                        <a:t>Eye width (mm)</a:t>
                      </a:r>
                      <a:endParaRPr lang="en-US" dirty="0"/>
                    </a:p>
                  </a:txBody>
                  <a:tcPr/>
                </a:tc>
                <a:tc>
                  <a:txBody>
                    <a:bodyPr/>
                    <a:lstStyle/>
                    <a:p>
                      <a:pPr algn="ctr"/>
                      <a:r>
                        <a:rPr lang="en-US" dirty="0" smtClean="0"/>
                        <a:t>Nose bridge/Eye </a:t>
                      </a:r>
                      <a:endParaRPr lang="en-US" dirty="0"/>
                    </a:p>
                  </a:txBody>
                  <a:tcPr/>
                </a:tc>
                <a:tc>
                  <a:txBody>
                    <a:bodyPr/>
                    <a:lstStyle/>
                    <a:p>
                      <a:pPr algn="ctr"/>
                      <a:r>
                        <a:rPr lang="en-US" dirty="0" smtClean="0"/>
                        <a:t>Nose</a:t>
                      </a:r>
                      <a:r>
                        <a:rPr lang="en-US" baseline="0" dirty="0" smtClean="0"/>
                        <a:t> bridge :  Eye</a:t>
                      </a:r>
                      <a:endParaRPr lang="en-US" dirty="0"/>
                    </a:p>
                  </a:txBody>
                  <a:tcPr/>
                </a:tc>
              </a:tr>
              <a:tr h="426720">
                <a:tc>
                  <a:txBody>
                    <a:bodyPr/>
                    <a:lstStyle/>
                    <a:p>
                      <a:pPr algn="ctr"/>
                      <a:r>
                        <a:rPr lang="en-US" dirty="0" smtClean="0"/>
                        <a:t>35</a:t>
                      </a:r>
                      <a:endParaRPr lang="en-US" dirty="0"/>
                    </a:p>
                  </a:txBody>
                  <a:tcPr/>
                </a:tc>
                <a:tc>
                  <a:txBody>
                    <a:bodyPr/>
                    <a:lstStyle/>
                    <a:p>
                      <a:pPr algn="ctr"/>
                      <a:r>
                        <a:rPr lang="en-US" dirty="0" smtClean="0"/>
                        <a:t>40</a:t>
                      </a:r>
                      <a:endParaRPr lang="en-US" dirty="0"/>
                    </a:p>
                  </a:txBody>
                  <a:tcPr/>
                </a:tc>
                <a:tc>
                  <a:txBody>
                    <a:bodyPr/>
                    <a:lstStyle/>
                    <a:p>
                      <a:pPr algn="ctr"/>
                      <a:r>
                        <a:rPr lang="en-US" dirty="0" smtClean="0"/>
                        <a:t>35/40  = 0.875</a:t>
                      </a:r>
                      <a:endParaRPr lang="en-US" dirty="0"/>
                    </a:p>
                  </a:txBody>
                  <a:tcPr/>
                </a:tc>
                <a:tc>
                  <a:txBody>
                    <a:bodyPr/>
                    <a:lstStyle/>
                    <a:p>
                      <a:pPr algn="ctr"/>
                      <a:r>
                        <a:rPr lang="en-US" dirty="0" smtClean="0"/>
                        <a:t>35:40 = 1:1.40</a:t>
                      </a:r>
                      <a:endParaRPr lang="en-US" dirty="0"/>
                    </a:p>
                  </a:txBody>
                  <a:tcPr/>
                </a:tc>
              </a:tr>
            </a:tbl>
          </a:graphicData>
        </a:graphic>
      </p:graphicFrame>
      <p:graphicFrame>
        <p:nvGraphicFramePr>
          <p:cNvPr id="11" name="Content Placeholder 9"/>
          <p:cNvGraphicFramePr>
            <a:graphicFrameLocks noGrp="1"/>
          </p:cNvGraphicFramePr>
          <p:nvPr>
            <p:ph sz="quarter" idx="1"/>
          </p:nvPr>
        </p:nvGraphicFramePr>
        <p:xfrm>
          <a:off x="609600" y="3134360"/>
          <a:ext cx="8153400" cy="1010920"/>
        </p:xfrm>
        <a:graphic>
          <a:graphicData uri="http://schemas.openxmlformats.org/drawingml/2006/table">
            <a:tbl>
              <a:tblPr firstRow="1" bandRow="1">
                <a:tableStyleId>{5C22544A-7EE6-4342-B048-85BDC9FD1C3A}</a:tableStyleId>
              </a:tblPr>
              <a:tblGrid>
                <a:gridCol w="2038350"/>
                <a:gridCol w="2038350"/>
                <a:gridCol w="2038350"/>
                <a:gridCol w="2038350"/>
              </a:tblGrid>
              <a:tr h="457200">
                <a:tc>
                  <a:txBody>
                    <a:bodyPr/>
                    <a:lstStyle/>
                    <a:p>
                      <a:pPr algn="ctr"/>
                      <a:r>
                        <a:rPr lang="en-US" baseline="0" dirty="0" smtClean="0"/>
                        <a:t>Mouth (during smile) width (mm)</a:t>
                      </a:r>
                      <a:endParaRPr lang="en-US" dirty="0"/>
                    </a:p>
                  </a:txBody>
                  <a:tcPr/>
                </a:tc>
                <a:tc>
                  <a:txBody>
                    <a:bodyPr/>
                    <a:lstStyle/>
                    <a:p>
                      <a:pPr algn="ctr"/>
                      <a:r>
                        <a:rPr lang="en-US" dirty="0" smtClean="0"/>
                        <a:t>Teeth</a:t>
                      </a:r>
                      <a:r>
                        <a:rPr lang="en-US" baseline="0" dirty="0" smtClean="0"/>
                        <a:t> (during smile)</a:t>
                      </a:r>
                      <a:r>
                        <a:rPr lang="en-US" dirty="0" smtClean="0"/>
                        <a:t> width (mm)</a:t>
                      </a:r>
                      <a:endParaRPr lang="en-US" dirty="0"/>
                    </a:p>
                  </a:txBody>
                  <a:tcPr/>
                </a:tc>
                <a:tc>
                  <a:txBody>
                    <a:bodyPr/>
                    <a:lstStyle/>
                    <a:p>
                      <a:pPr algn="ctr"/>
                      <a:r>
                        <a:rPr lang="en-US" dirty="0" smtClean="0"/>
                        <a:t>Mouth / Teeth</a:t>
                      </a:r>
                      <a:endParaRPr lang="en-US" dirty="0"/>
                    </a:p>
                  </a:txBody>
                  <a:tcPr/>
                </a:tc>
                <a:tc>
                  <a:txBody>
                    <a:bodyPr/>
                    <a:lstStyle/>
                    <a:p>
                      <a:pPr algn="ctr"/>
                      <a:r>
                        <a:rPr lang="en-US" dirty="0" smtClean="0"/>
                        <a:t>Mouth : Teeth</a:t>
                      </a:r>
                      <a:endParaRPr lang="en-US" dirty="0"/>
                    </a:p>
                  </a:txBody>
                  <a:tcPr/>
                </a:tc>
              </a:tr>
              <a:tr h="370840">
                <a:tc>
                  <a:txBody>
                    <a:bodyPr/>
                    <a:lstStyle/>
                    <a:p>
                      <a:pPr algn="ctr"/>
                      <a:r>
                        <a:rPr lang="en-US" dirty="0" smtClean="0"/>
                        <a:t>75</a:t>
                      </a:r>
                      <a:endParaRPr lang="en-US" dirty="0"/>
                    </a:p>
                  </a:txBody>
                  <a:tcPr/>
                </a:tc>
                <a:tc>
                  <a:txBody>
                    <a:bodyPr/>
                    <a:lstStyle/>
                    <a:p>
                      <a:pPr algn="ctr"/>
                      <a:r>
                        <a:rPr lang="en-US" dirty="0" smtClean="0"/>
                        <a:t>60</a:t>
                      </a:r>
                      <a:endParaRPr lang="en-US" dirty="0"/>
                    </a:p>
                  </a:txBody>
                  <a:tcPr/>
                </a:tc>
                <a:tc>
                  <a:txBody>
                    <a:bodyPr/>
                    <a:lstStyle/>
                    <a:p>
                      <a:pPr algn="ctr"/>
                      <a:r>
                        <a:rPr lang="en-US" dirty="0" smtClean="0"/>
                        <a:t>75/60  = 1.25</a:t>
                      </a:r>
                      <a:endParaRPr lang="en-US" dirty="0"/>
                    </a:p>
                  </a:txBody>
                  <a:tcPr/>
                </a:tc>
                <a:tc>
                  <a:txBody>
                    <a:bodyPr/>
                    <a:lstStyle/>
                    <a:p>
                      <a:pPr algn="ctr"/>
                      <a:r>
                        <a:rPr lang="en-US" dirty="0" smtClean="0"/>
                        <a:t>75:60 = 1.25:1</a:t>
                      </a:r>
                      <a:endParaRPr lang="en-US" dirty="0"/>
                    </a:p>
                  </a:txBody>
                  <a:tcPr/>
                </a:tc>
              </a:tr>
            </a:tbl>
          </a:graphicData>
        </a:graphic>
      </p:graphicFrame>
      <p:sp>
        <p:nvSpPr>
          <p:cNvPr id="14" name="TextBox 13"/>
          <p:cNvSpPr txBox="1"/>
          <p:nvPr/>
        </p:nvSpPr>
        <p:spPr>
          <a:xfrm>
            <a:off x="609600" y="4410670"/>
            <a:ext cx="7924800" cy="1200329"/>
          </a:xfrm>
          <a:prstGeom prst="rect">
            <a:avLst/>
          </a:prstGeom>
          <a:noFill/>
        </p:spPr>
        <p:txBody>
          <a:bodyPr wrap="square" rtlCol="0">
            <a:spAutoFit/>
          </a:bodyPr>
          <a:lstStyle/>
          <a:p>
            <a:pPr algn="ctr"/>
            <a:r>
              <a:rPr lang="en-US" dirty="0" smtClean="0"/>
              <a:t>The ratios that I have found are </a:t>
            </a:r>
            <a:r>
              <a:rPr lang="en-US" dirty="0" smtClean="0"/>
              <a:t>quite</a:t>
            </a:r>
            <a:r>
              <a:rPr lang="en-US" dirty="0" smtClean="0"/>
              <a:t> close. The difference </a:t>
            </a:r>
            <a:r>
              <a:rPr lang="en-US" dirty="0" smtClean="0"/>
              <a:t>could be </a:t>
            </a:r>
            <a:r>
              <a:rPr lang="en-US" dirty="0" smtClean="0"/>
              <a:t>because of the </a:t>
            </a:r>
            <a:r>
              <a:rPr lang="en-US" dirty="0" smtClean="0"/>
              <a:t>fact that my face is a little elongated. Due to this my smile appears to be bigger and this has therefore cause the measurement to be different. </a:t>
            </a:r>
            <a:r>
              <a:rPr lang="en-US" dirty="0" smtClean="0"/>
              <a:t>The ratios are also pretty close to the </a:t>
            </a:r>
            <a:r>
              <a:rPr lang="en-US" dirty="0" smtClean="0"/>
              <a:t>G</a:t>
            </a:r>
            <a:r>
              <a:rPr lang="en-US" dirty="0" smtClean="0"/>
              <a:t>olden Ratio.</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Friends faces</a:t>
            </a:r>
            <a:endParaRPr lang="en-US" dirty="0"/>
          </a:p>
        </p:txBody>
      </p:sp>
      <p:graphicFrame>
        <p:nvGraphicFramePr>
          <p:cNvPr id="4" name="Content Placeholder 3"/>
          <p:cNvGraphicFramePr>
            <a:graphicFrameLocks noGrp="1"/>
          </p:cNvGraphicFramePr>
          <p:nvPr>
            <p:ph sz="quarter" idx="1"/>
          </p:nvPr>
        </p:nvGraphicFramePr>
        <p:xfrm>
          <a:off x="381000" y="1295400"/>
          <a:ext cx="8534400" cy="5396658"/>
        </p:xfrm>
        <a:graphic>
          <a:graphicData uri="http://schemas.openxmlformats.org/drawingml/2006/table">
            <a:tbl>
              <a:tblPr firstRow="1" bandRow="1">
                <a:tableStyleId>{00A15C55-8517-42AA-B614-E9B94910E393}</a:tableStyleId>
              </a:tblPr>
              <a:tblGrid>
                <a:gridCol w="1219200"/>
                <a:gridCol w="1219200"/>
                <a:gridCol w="1219200"/>
                <a:gridCol w="1219200"/>
                <a:gridCol w="1219200"/>
                <a:gridCol w="1066800"/>
                <a:gridCol w="1371600"/>
              </a:tblGrid>
              <a:tr h="878741">
                <a:tc>
                  <a:txBody>
                    <a:bodyPr/>
                    <a:lstStyle/>
                    <a:p>
                      <a:pPr algn="ctr"/>
                      <a:r>
                        <a:rPr lang="en-US" dirty="0" smtClean="0"/>
                        <a:t>Name</a:t>
                      </a:r>
                      <a:endParaRPr lang="en-US" dirty="0"/>
                    </a:p>
                  </a:txBody>
                  <a:tcPr/>
                </a:tc>
                <a:tc>
                  <a:txBody>
                    <a:bodyPr/>
                    <a:lstStyle/>
                    <a:p>
                      <a:pPr algn="ctr"/>
                      <a:r>
                        <a:rPr lang="en-US" dirty="0" smtClean="0"/>
                        <a:t>Bridge Width (mm)</a:t>
                      </a:r>
                      <a:endParaRPr lang="en-US" dirty="0"/>
                    </a:p>
                  </a:txBody>
                  <a:tcPr/>
                </a:tc>
                <a:tc>
                  <a:txBody>
                    <a:bodyPr/>
                    <a:lstStyle/>
                    <a:p>
                      <a:pPr algn="ctr"/>
                      <a:r>
                        <a:rPr lang="en-US" dirty="0" smtClean="0"/>
                        <a:t>Eye width (mm)</a:t>
                      </a:r>
                      <a:endParaRPr lang="en-US" dirty="0"/>
                    </a:p>
                  </a:txBody>
                  <a:tcPr/>
                </a:tc>
                <a:tc>
                  <a:txBody>
                    <a:bodyPr/>
                    <a:lstStyle/>
                    <a:p>
                      <a:pPr algn="ctr"/>
                      <a:r>
                        <a:rPr lang="en-US" dirty="0" smtClean="0"/>
                        <a:t>Bridge : Eye</a:t>
                      </a:r>
                      <a:endParaRPr lang="en-US" dirty="0"/>
                    </a:p>
                  </a:txBody>
                  <a:tcPr>
                    <a:solidFill>
                      <a:schemeClr val="accent2">
                        <a:lumMod val="60000"/>
                        <a:lumOff val="40000"/>
                      </a:schemeClr>
                    </a:solidFill>
                  </a:tcPr>
                </a:tc>
                <a:tc>
                  <a:txBody>
                    <a:bodyPr/>
                    <a:lstStyle/>
                    <a:p>
                      <a:pPr algn="ctr"/>
                      <a:r>
                        <a:rPr lang="en-US" dirty="0" smtClean="0"/>
                        <a:t>Mouth width</a:t>
                      </a:r>
                      <a:r>
                        <a:rPr lang="en-US" baseline="0" dirty="0" smtClean="0"/>
                        <a:t> (mm)</a:t>
                      </a:r>
                      <a:endParaRPr lang="en-US" dirty="0"/>
                    </a:p>
                  </a:txBody>
                  <a:tcPr/>
                </a:tc>
                <a:tc>
                  <a:txBody>
                    <a:bodyPr/>
                    <a:lstStyle/>
                    <a:p>
                      <a:pPr algn="ctr"/>
                      <a:r>
                        <a:rPr lang="en-US" dirty="0" smtClean="0"/>
                        <a:t>Teeth width (mm)</a:t>
                      </a:r>
                      <a:endParaRPr lang="en-US" dirty="0"/>
                    </a:p>
                  </a:txBody>
                  <a:tcPr/>
                </a:tc>
                <a:tc>
                  <a:txBody>
                    <a:bodyPr/>
                    <a:lstStyle/>
                    <a:p>
                      <a:pPr algn="ctr"/>
                      <a:r>
                        <a:rPr lang="en-US" dirty="0" smtClean="0"/>
                        <a:t>Mouth : Teeth</a:t>
                      </a:r>
                      <a:r>
                        <a:rPr lang="en-US" baseline="0" dirty="0" smtClean="0"/>
                        <a:t> </a:t>
                      </a:r>
                      <a:endParaRPr lang="en-US" dirty="0"/>
                    </a:p>
                  </a:txBody>
                  <a:tcPr>
                    <a:solidFill>
                      <a:schemeClr val="accent2">
                        <a:lumMod val="60000"/>
                        <a:lumOff val="40000"/>
                      </a:schemeClr>
                    </a:solidFill>
                  </a:tcPr>
                </a:tc>
              </a:tr>
              <a:tr h="356378">
                <a:tc>
                  <a:txBody>
                    <a:bodyPr/>
                    <a:lstStyle/>
                    <a:p>
                      <a:pPr algn="ctr"/>
                      <a:r>
                        <a:rPr lang="en-US" dirty="0" err="1" smtClean="0"/>
                        <a:t>Aditya</a:t>
                      </a:r>
                      <a:endParaRPr lang="en-US" dirty="0"/>
                    </a:p>
                  </a:txBody>
                  <a:tcPr/>
                </a:tc>
                <a:tc>
                  <a:txBody>
                    <a:bodyPr/>
                    <a:lstStyle/>
                    <a:p>
                      <a:pPr algn="ctr"/>
                      <a:r>
                        <a:rPr lang="en-US" dirty="0" smtClean="0"/>
                        <a:t>3</a:t>
                      </a:r>
                      <a:endParaRPr lang="en-US" dirty="0"/>
                    </a:p>
                  </a:txBody>
                  <a:tcPr/>
                </a:tc>
                <a:tc>
                  <a:txBody>
                    <a:bodyPr/>
                    <a:lstStyle/>
                    <a:p>
                      <a:pPr algn="ctr"/>
                      <a:r>
                        <a:rPr lang="en-US" dirty="0" smtClean="0"/>
                        <a:t>3</a:t>
                      </a:r>
                      <a:endParaRPr lang="en-US" dirty="0"/>
                    </a:p>
                  </a:txBody>
                  <a:tcPr/>
                </a:tc>
                <a:tc>
                  <a:txBody>
                    <a:bodyPr/>
                    <a:lstStyle/>
                    <a:p>
                      <a:pPr algn="ctr"/>
                      <a:r>
                        <a:rPr lang="en-US" dirty="0" smtClean="0"/>
                        <a:t>1:1.00</a:t>
                      </a:r>
                      <a:endParaRPr lang="en-US" dirty="0"/>
                    </a:p>
                  </a:txBody>
                  <a:tcPr>
                    <a:solidFill>
                      <a:schemeClr val="accent2">
                        <a:lumMod val="60000"/>
                        <a:lumOff val="40000"/>
                      </a:schemeClr>
                    </a:solidFill>
                  </a:tcPr>
                </a:tc>
                <a:tc>
                  <a:txBody>
                    <a:bodyPr/>
                    <a:lstStyle/>
                    <a:p>
                      <a:pPr algn="ctr"/>
                      <a:r>
                        <a:rPr lang="en-US" dirty="0" smtClean="0"/>
                        <a:t>9</a:t>
                      </a:r>
                      <a:endParaRPr lang="en-US" dirty="0"/>
                    </a:p>
                  </a:txBody>
                  <a:tcPr/>
                </a:tc>
                <a:tc>
                  <a:txBody>
                    <a:bodyPr/>
                    <a:lstStyle/>
                    <a:p>
                      <a:pPr algn="ctr"/>
                      <a:r>
                        <a:rPr lang="en-US" dirty="0" smtClean="0"/>
                        <a:t>5</a:t>
                      </a:r>
                      <a:endParaRPr lang="en-US" dirty="0"/>
                    </a:p>
                  </a:txBody>
                  <a:tcPr/>
                </a:tc>
                <a:tc>
                  <a:txBody>
                    <a:bodyPr/>
                    <a:lstStyle/>
                    <a:p>
                      <a:pPr algn="ctr"/>
                      <a:r>
                        <a:rPr lang="en-US" dirty="0" smtClean="0"/>
                        <a:t>1.80:1</a:t>
                      </a:r>
                      <a:endParaRPr lang="en-US" dirty="0"/>
                    </a:p>
                  </a:txBody>
                  <a:tcPr>
                    <a:solidFill>
                      <a:schemeClr val="accent2">
                        <a:lumMod val="60000"/>
                        <a:lumOff val="40000"/>
                      </a:schemeClr>
                    </a:solidFill>
                  </a:tcPr>
                </a:tc>
              </a:tr>
              <a:tr h="356378">
                <a:tc>
                  <a:txBody>
                    <a:bodyPr/>
                    <a:lstStyle/>
                    <a:p>
                      <a:pPr algn="ctr"/>
                      <a:r>
                        <a:rPr lang="en-US" dirty="0" smtClean="0"/>
                        <a:t>Jahnavi</a:t>
                      </a:r>
                      <a:endParaRPr lang="en-US" dirty="0"/>
                    </a:p>
                  </a:txBody>
                  <a:tcPr/>
                </a:tc>
                <a:tc>
                  <a:txBody>
                    <a:bodyPr/>
                    <a:lstStyle/>
                    <a:p>
                      <a:pPr algn="ctr"/>
                      <a:r>
                        <a:rPr lang="en-US" dirty="0" smtClean="0"/>
                        <a:t>35</a:t>
                      </a:r>
                      <a:endParaRPr lang="en-US" dirty="0"/>
                    </a:p>
                  </a:txBody>
                  <a:tcPr/>
                </a:tc>
                <a:tc>
                  <a:txBody>
                    <a:bodyPr/>
                    <a:lstStyle/>
                    <a:p>
                      <a:pPr algn="ctr"/>
                      <a:r>
                        <a:rPr lang="en-US" dirty="0" smtClean="0"/>
                        <a:t>40</a:t>
                      </a:r>
                      <a:endParaRPr lang="en-US" dirty="0"/>
                    </a:p>
                  </a:txBody>
                  <a:tcPr/>
                </a:tc>
                <a:tc>
                  <a:txBody>
                    <a:bodyPr/>
                    <a:lstStyle/>
                    <a:p>
                      <a:pPr algn="ctr"/>
                      <a:r>
                        <a:rPr lang="en-US" dirty="0" smtClean="0">
                          <a:solidFill>
                            <a:schemeClr val="tx1"/>
                          </a:solidFill>
                        </a:rPr>
                        <a:t>1:1.14</a:t>
                      </a:r>
                      <a:endParaRPr lang="en-US" dirty="0">
                        <a:solidFill>
                          <a:schemeClr val="tx1"/>
                        </a:solidFill>
                      </a:endParaRPr>
                    </a:p>
                  </a:txBody>
                  <a:tcPr>
                    <a:solidFill>
                      <a:schemeClr val="accent2">
                        <a:lumMod val="60000"/>
                        <a:lumOff val="40000"/>
                      </a:schemeClr>
                    </a:solidFill>
                  </a:tcPr>
                </a:tc>
                <a:tc>
                  <a:txBody>
                    <a:bodyPr/>
                    <a:lstStyle/>
                    <a:p>
                      <a:pPr algn="ctr"/>
                      <a:r>
                        <a:rPr lang="en-US" dirty="0" smtClean="0"/>
                        <a:t>50</a:t>
                      </a:r>
                      <a:endParaRPr lang="en-US" dirty="0"/>
                    </a:p>
                  </a:txBody>
                  <a:tcPr/>
                </a:tc>
                <a:tc>
                  <a:txBody>
                    <a:bodyPr/>
                    <a:lstStyle/>
                    <a:p>
                      <a:pPr algn="ctr"/>
                      <a:r>
                        <a:rPr lang="en-US" dirty="0" smtClean="0"/>
                        <a:t>60</a:t>
                      </a:r>
                      <a:endParaRPr lang="en-US" dirty="0"/>
                    </a:p>
                  </a:txBody>
                  <a:tcPr/>
                </a:tc>
                <a:tc>
                  <a:txBody>
                    <a:bodyPr/>
                    <a:lstStyle/>
                    <a:p>
                      <a:pPr algn="ctr"/>
                      <a:r>
                        <a:rPr lang="en-US" dirty="0" smtClean="0"/>
                        <a:t>1:1.20</a:t>
                      </a:r>
                      <a:endParaRPr lang="en-US" dirty="0"/>
                    </a:p>
                  </a:txBody>
                  <a:tcPr>
                    <a:solidFill>
                      <a:schemeClr val="accent2">
                        <a:lumMod val="60000"/>
                        <a:lumOff val="40000"/>
                      </a:schemeClr>
                    </a:solidFill>
                  </a:tcPr>
                </a:tc>
              </a:tr>
              <a:tr h="458898">
                <a:tc>
                  <a:txBody>
                    <a:bodyPr/>
                    <a:lstStyle/>
                    <a:p>
                      <a:pPr algn="ctr"/>
                      <a:r>
                        <a:rPr lang="en-US" dirty="0" err="1" smtClean="0"/>
                        <a:t>Siddhant</a:t>
                      </a:r>
                      <a:endParaRPr lang="en-US" dirty="0"/>
                    </a:p>
                  </a:txBody>
                  <a:tcPr/>
                </a:tc>
                <a:tc>
                  <a:txBody>
                    <a:bodyPr/>
                    <a:lstStyle/>
                    <a:p>
                      <a:pPr algn="ctr"/>
                      <a:r>
                        <a:rPr lang="en-US" dirty="0" smtClean="0"/>
                        <a:t>1</a:t>
                      </a:r>
                      <a:endParaRPr lang="en-US" dirty="0"/>
                    </a:p>
                  </a:txBody>
                  <a:tcPr/>
                </a:tc>
                <a:tc>
                  <a:txBody>
                    <a:bodyPr/>
                    <a:lstStyle/>
                    <a:p>
                      <a:pPr algn="ctr"/>
                      <a:r>
                        <a:rPr lang="en-US" dirty="0" smtClean="0"/>
                        <a:t>2</a:t>
                      </a:r>
                      <a:endParaRPr lang="en-US" dirty="0"/>
                    </a:p>
                  </a:txBody>
                  <a:tcPr/>
                </a:tc>
                <a:tc>
                  <a:txBody>
                    <a:bodyPr/>
                    <a:lstStyle/>
                    <a:p>
                      <a:pPr algn="ctr"/>
                      <a:r>
                        <a:rPr lang="en-US" dirty="0" smtClean="0"/>
                        <a:t>1:2.00</a:t>
                      </a:r>
                      <a:endParaRPr lang="en-US" dirty="0"/>
                    </a:p>
                  </a:txBody>
                  <a:tcPr>
                    <a:solidFill>
                      <a:schemeClr val="accent2">
                        <a:lumMod val="60000"/>
                        <a:lumOff val="40000"/>
                      </a:schemeClr>
                    </a:solidFill>
                  </a:tcPr>
                </a:tc>
                <a:tc>
                  <a:txBody>
                    <a:bodyPr/>
                    <a:lstStyle/>
                    <a:p>
                      <a:pPr algn="ctr"/>
                      <a:r>
                        <a:rPr lang="en-US" dirty="0" smtClean="0"/>
                        <a:t>2</a:t>
                      </a:r>
                      <a:endParaRPr lang="en-US" dirty="0"/>
                    </a:p>
                  </a:txBody>
                  <a:tcPr/>
                </a:tc>
                <a:tc>
                  <a:txBody>
                    <a:bodyPr/>
                    <a:lstStyle/>
                    <a:p>
                      <a:pPr algn="ctr"/>
                      <a:r>
                        <a:rPr lang="en-US" dirty="0" smtClean="0"/>
                        <a:t>1.5</a:t>
                      </a:r>
                      <a:endParaRPr lang="en-US" dirty="0"/>
                    </a:p>
                  </a:txBody>
                  <a:tcPr/>
                </a:tc>
                <a:tc>
                  <a:txBody>
                    <a:bodyPr/>
                    <a:lstStyle/>
                    <a:p>
                      <a:pPr algn="ctr"/>
                      <a:r>
                        <a:rPr lang="en-US" dirty="0" smtClean="0"/>
                        <a:t>1.33:1</a:t>
                      </a:r>
                      <a:endParaRPr lang="en-US" dirty="0"/>
                    </a:p>
                  </a:txBody>
                  <a:tcPr>
                    <a:solidFill>
                      <a:schemeClr val="accent2">
                        <a:lumMod val="60000"/>
                        <a:lumOff val="40000"/>
                      </a:schemeClr>
                    </a:solidFill>
                  </a:tcPr>
                </a:tc>
              </a:tr>
              <a:tr h="356378">
                <a:tc>
                  <a:txBody>
                    <a:bodyPr/>
                    <a:lstStyle/>
                    <a:p>
                      <a:pPr algn="ctr"/>
                      <a:r>
                        <a:rPr lang="en-US" dirty="0" err="1" smtClean="0"/>
                        <a:t>Kaevaan</a:t>
                      </a:r>
                      <a:endParaRPr lang="en-US" dirty="0"/>
                    </a:p>
                  </a:txBody>
                  <a:tcPr/>
                </a:tc>
                <a:tc>
                  <a:txBody>
                    <a:bodyPr/>
                    <a:lstStyle/>
                    <a:p>
                      <a:pPr algn="ctr"/>
                      <a:r>
                        <a:rPr lang="en-US" dirty="0" smtClean="0"/>
                        <a:t>1</a:t>
                      </a:r>
                      <a:endParaRPr lang="en-US" dirty="0"/>
                    </a:p>
                  </a:txBody>
                  <a:tcPr/>
                </a:tc>
                <a:tc>
                  <a:txBody>
                    <a:bodyPr/>
                    <a:lstStyle/>
                    <a:p>
                      <a:pPr algn="ctr"/>
                      <a:r>
                        <a:rPr lang="en-US" dirty="0" smtClean="0"/>
                        <a:t>1.5</a:t>
                      </a:r>
                      <a:endParaRPr lang="en-US" dirty="0"/>
                    </a:p>
                  </a:txBody>
                  <a:tcPr/>
                </a:tc>
                <a:tc>
                  <a:txBody>
                    <a:bodyPr/>
                    <a:lstStyle/>
                    <a:p>
                      <a:pPr algn="ctr"/>
                      <a:r>
                        <a:rPr lang="en-US" dirty="0" smtClean="0"/>
                        <a:t>1:1.50</a:t>
                      </a:r>
                      <a:endParaRPr lang="en-US" dirty="0"/>
                    </a:p>
                  </a:txBody>
                  <a:tcPr>
                    <a:solidFill>
                      <a:schemeClr val="accent2">
                        <a:lumMod val="60000"/>
                        <a:lumOff val="40000"/>
                      </a:schemeClr>
                    </a:solidFill>
                  </a:tcPr>
                </a:tc>
                <a:tc>
                  <a:txBody>
                    <a:bodyPr/>
                    <a:lstStyle/>
                    <a:p>
                      <a:pPr algn="ctr"/>
                      <a:r>
                        <a:rPr lang="en-US" dirty="0" smtClean="0"/>
                        <a:t>3.5</a:t>
                      </a:r>
                      <a:endParaRPr lang="en-US" dirty="0"/>
                    </a:p>
                  </a:txBody>
                  <a:tcPr/>
                </a:tc>
                <a:tc>
                  <a:txBody>
                    <a:bodyPr/>
                    <a:lstStyle/>
                    <a:p>
                      <a:pPr algn="ctr"/>
                      <a:r>
                        <a:rPr lang="en-US" dirty="0" smtClean="0"/>
                        <a:t>2</a:t>
                      </a:r>
                      <a:endParaRPr lang="en-US" dirty="0"/>
                    </a:p>
                  </a:txBody>
                  <a:tcPr/>
                </a:tc>
                <a:tc>
                  <a:txBody>
                    <a:bodyPr/>
                    <a:lstStyle/>
                    <a:p>
                      <a:pPr algn="ctr"/>
                      <a:r>
                        <a:rPr lang="en-US" dirty="0" smtClean="0"/>
                        <a:t>1.75:1</a:t>
                      </a:r>
                      <a:endParaRPr lang="en-US" dirty="0"/>
                    </a:p>
                  </a:txBody>
                  <a:tcPr>
                    <a:solidFill>
                      <a:schemeClr val="accent2">
                        <a:lumMod val="60000"/>
                        <a:lumOff val="40000"/>
                      </a:schemeClr>
                    </a:solidFill>
                  </a:tcPr>
                </a:tc>
              </a:tr>
              <a:tr h="356378">
                <a:tc>
                  <a:txBody>
                    <a:bodyPr/>
                    <a:lstStyle/>
                    <a:p>
                      <a:pPr algn="ctr"/>
                      <a:r>
                        <a:rPr lang="en-US" dirty="0" smtClean="0"/>
                        <a:t>Um-e-</a:t>
                      </a:r>
                      <a:r>
                        <a:rPr lang="en-US" dirty="0" err="1" smtClean="0"/>
                        <a:t>hani</a:t>
                      </a:r>
                      <a:endParaRPr lang="en-US" dirty="0"/>
                    </a:p>
                  </a:txBody>
                  <a:tcPr/>
                </a:tc>
                <a:tc>
                  <a:txBody>
                    <a:bodyPr/>
                    <a:lstStyle/>
                    <a:p>
                      <a:pPr algn="ctr"/>
                      <a:r>
                        <a:rPr lang="en-US" dirty="0" smtClean="0"/>
                        <a:t>1.3</a:t>
                      </a:r>
                      <a:endParaRPr lang="en-US" dirty="0"/>
                    </a:p>
                  </a:txBody>
                  <a:tcPr/>
                </a:tc>
                <a:tc>
                  <a:txBody>
                    <a:bodyPr/>
                    <a:lstStyle/>
                    <a:p>
                      <a:pPr algn="ctr"/>
                      <a:r>
                        <a:rPr lang="en-US" dirty="0" smtClean="0"/>
                        <a:t>1.8</a:t>
                      </a:r>
                      <a:endParaRPr lang="en-US" dirty="0"/>
                    </a:p>
                  </a:txBody>
                  <a:tcPr/>
                </a:tc>
                <a:tc>
                  <a:txBody>
                    <a:bodyPr/>
                    <a:lstStyle/>
                    <a:p>
                      <a:pPr algn="ctr"/>
                      <a:r>
                        <a:rPr lang="en-US" dirty="0" smtClean="0"/>
                        <a:t>1:1.38</a:t>
                      </a:r>
                      <a:endParaRPr lang="en-US" dirty="0"/>
                    </a:p>
                  </a:txBody>
                  <a:tcPr>
                    <a:solidFill>
                      <a:schemeClr val="accent2">
                        <a:lumMod val="60000"/>
                        <a:lumOff val="40000"/>
                      </a:schemeClr>
                    </a:solidFill>
                  </a:tcPr>
                </a:tc>
                <a:tc>
                  <a:txBody>
                    <a:bodyPr/>
                    <a:lstStyle/>
                    <a:p>
                      <a:pPr algn="ctr"/>
                      <a:r>
                        <a:rPr lang="en-US" dirty="0" smtClean="0"/>
                        <a:t>3.5</a:t>
                      </a:r>
                      <a:endParaRPr lang="en-US" dirty="0"/>
                    </a:p>
                  </a:txBody>
                  <a:tcPr/>
                </a:tc>
                <a:tc>
                  <a:txBody>
                    <a:bodyPr/>
                    <a:lstStyle/>
                    <a:p>
                      <a:pPr algn="ctr"/>
                      <a:r>
                        <a:rPr lang="en-US" dirty="0" smtClean="0"/>
                        <a:t>2.5</a:t>
                      </a:r>
                      <a:endParaRPr lang="en-US" dirty="0"/>
                    </a:p>
                  </a:txBody>
                  <a:tcPr/>
                </a:tc>
                <a:tc>
                  <a:txBody>
                    <a:bodyPr/>
                    <a:lstStyle/>
                    <a:p>
                      <a:pPr algn="ctr"/>
                      <a:r>
                        <a:rPr lang="en-US" dirty="0" smtClean="0"/>
                        <a:t>1.40:1</a:t>
                      </a:r>
                      <a:endParaRPr lang="en-US" dirty="0"/>
                    </a:p>
                  </a:txBody>
                  <a:tcPr>
                    <a:solidFill>
                      <a:schemeClr val="accent2">
                        <a:lumMod val="60000"/>
                        <a:lumOff val="40000"/>
                      </a:schemeClr>
                    </a:solidFill>
                  </a:tcPr>
                </a:tc>
              </a:tr>
              <a:tr h="356378">
                <a:tc>
                  <a:txBody>
                    <a:bodyPr/>
                    <a:lstStyle/>
                    <a:p>
                      <a:pPr algn="ctr"/>
                      <a:r>
                        <a:rPr lang="en-US" dirty="0" err="1" smtClean="0"/>
                        <a:t>Jai.T</a:t>
                      </a:r>
                      <a:endParaRPr lang="en-US" dirty="0"/>
                    </a:p>
                  </a:txBody>
                  <a:tcPr/>
                </a:tc>
                <a:tc>
                  <a:txBody>
                    <a:bodyPr/>
                    <a:lstStyle/>
                    <a:p>
                      <a:pPr algn="ctr"/>
                      <a:r>
                        <a:rPr lang="en-US" dirty="0" smtClean="0"/>
                        <a:t>1.4</a:t>
                      </a:r>
                      <a:endParaRPr lang="en-US" dirty="0"/>
                    </a:p>
                  </a:txBody>
                  <a:tcPr/>
                </a:tc>
                <a:tc>
                  <a:txBody>
                    <a:bodyPr/>
                    <a:lstStyle/>
                    <a:p>
                      <a:pPr algn="ctr"/>
                      <a:r>
                        <a:rPr lang="en-US" dirty="0" smtClean="0"/>
                        <a:t>1.5</a:t>
                      </a:r>
                      <a:endParaRPr lang="en-US" dirty="0"/>
                    </a:p>
                  </a:txBody>
                  <a:tcPr/>
                </a:tc>
                <a:tc>
                  <a:txBody>
                    <a:bodyPr/>
                    <a:lstStyle/>
                    <a:p>
                      <a:pPr algn="ctr"/>
                      <a:r>
                        <a:rPr lang="en-US" dirty="0" smtClean="0"/>
                        <a:t>1:1.07</a:t>
                      </a:r>
                      <a:endParaRPr lang="en-US" dirty="0"/>
                    </a:p>
                  </a:txBody>
                  <a:tcPr>
                    <a:solidFill>
                      <a:schemeClr val="accent2">
                        <a:lumMod val="60000"/>
                        <a:lumOff val="40000"/>
                      </a:schemeClr>
                    </a:solidFill>
                  </a:tcPr>
                </a:tc>
                <a:tc>
                  <a:txBody>
                    <a:bodyPr/>
                    <a:lstStyle/>
                    <a:p>
                      <a:pPr algn="ctr"/>
                      <a:r>
                        <a:rPr lang="en-US" dirty="0" smtClean="0"/>
                        <a:t>2.5</a:t>
                      </a:r>
                      <a:endParaRPr lang="en-US" dirty="0"/>
                    </a:p>
                  </a:txBody>
                  <a:tcPr/>
                </a:tc>
                <a:tc>
                  <a:txBody>
                    <a:bodyPr/>
                    <a:lstStyle/>
                    <a:p>
                      <a:pPr algn="ctr"/>
                      <a:r>
                        <a:rPr lang="en-US" dirty="0" smtClean="0"/>
                        <a:t>2</a:t>
                      </a:r>
                      <a:endParaRPr lang="en-US" dirty="0"/>
                    </a:p>
                  </a:txBody>
                  <a:tcPr/>
                </a:tc>
                <a:tc>
                  <a:txBody>
                    <a:bodyPr/>
                    <a:lstStyle/>
                    <a:p>
                      <a:pPr algn="ctr"/>
                      <a:r>
                        <a:rPr lang="en-US" dirty="0" smtClean="0"/>
                        <a:t>1.25:1</a:t>
                      </a:r>
                      <a:endParaRPr lang="en-US" dirty="0"/>
                    </a:p>
                  </a:txBody>
                  <a:tcPr>
                    <a:solidFill>
                      <a:schemeClr val="accent2">
                        <a:lumMod val="60000"/>
                        <a:lumOff val="40000"/>
                      </a:schemeClr>
                    </a:solidFill>
                  </a:tcPr>
                </a:tc>
              </a:tr>
              <a:tr h="356378">
                <a:tc>
                  <a:txBody>
                    <a:bodyPr/>
                    <a:lstStyle/>
                    <a:p>
                      <a:pPr algn="ctr"/>
                      <a:r>
                        <a:rPr lang="en-US" dirty="0" err="1" smtClean="0"/>
                        <a:t>Ahaan</a:t>
                      </a:r>
                      <a:endParaRPr lang="en-US" dirty="0"/>
                    </a:p>
                  </a:txBody>
                  <a:tcPr/>
                </a:tc>
                <a:tc>
                  <a:txBody>
                    <a:bodyPr/>
                    <a:lstStyle/>
                    <a:p>
                      <a:pPr algn="ctr"/>
                      <a:r>
                        <a:rPr lang="en-US" dirty="0" smtClean="0"/>
                        <a:t>1.5</a:t>
                      </a:r>
                      <a:endParaRPr lang="en-US" dirty="0"/>
                    </a:p>
                  </a:txBody>
                  <a:tcPr/>
                </a:tc>
                <a:tc>
                  <a:txBody>
                    <a:bodyPr/>
                    <a:lstStyle/>
                    <a:p>
                      <a:pPr algn="ctr"/>
                      <a:r>
                        <a:rPr lang="en-US" dirty="0" smtClean="0"/>
                        <a:t>2</a:t>
                      </a:r>
                      <a:endParaRPr lang="en-US" dirty="0"/>
                    </a:p>
                  </a:txBody>
                  <a:tcPr/>
                </a:tc>
                <a:tc>
                  <a:txBody>
                    <a:bodyPr/>
                    <a:lstStyle/>
                    <a:p>
                      <a:pPr algn="ctr"/>
                      <a:r>
                        <a:rPr lang="en-US" dirty="0" smtClean="0"/>
                        <a:t>1:1.33</a:t>
                      </a:r>
                      <a:endParaRPr lang="en-US" dirty="0"/>
                    </a:p>
                  </a:txBody>
                  <a:tcPr>
                    <a:solidFill>
                      <a:schemeClr val="accent2">
                        <a:lumMod val="60000"/>
                        <a:lumOff val="40000"/>
                      </a:schemeClr>
                    </a:solidFill>
                  </a:tcPr>
                </a:tc>
                <a:tc>
                  <a:txBody>
                    <a:bodyPr/>
                    <a:lstStyle/>
                    <a:p>
                      <a:pPr algn="ctr"/>
                      <a:r>
                        <a:rPr lang="en-US" dirty="0" smtClean="0"/>
                        <a:t>3</a:t>
                      </a:r>
                      <a:endParaRPr lang="en-US" dirty="0"/>
                    </a:p>
                  </a:txBody>
                  <a:tcPr/>
                </a:tc>
                <a:tc>
                  <a:txBody>
                    <a:bodyPr/>
                    <a:lstStyle/>
                    <a:p>
                      <a:pPr algn="ctr"/>
                      <a:r>
                        <a:rPr lang="en-US" dirty="0" smtClean="0"/>
                        <a:t>2</a:t>
                      </a:r>
                      <a:endParaRPr lang="en-US" dirty="0"/>
                    </a:p>
                  </a:txBody>
                  <a:tcPr/>
                </a:tc>
                <a:tc>
                  <a:txBody>
                    <a:bodyPr/>
                    <a:lstStyle/>
                    <a:p>
                      <a:pPr algn="ctr"/>
                      <a:r>
                        <a:rPr lang="en-US" dirty="0" smtClean="0"/>
                        <a:t>1.50:1</a:t>
                      </a:r>
                      <a:endParaRPr lang="en-US" dirty="0"/>
                    </a:p>
                  </a:txBody>
                  <a:tcPr>
                    <a:solidFill>
                      <a:schemeClr val="accent2">
                        <a:lumMod val="60000"/>
                        <a:lumOff val="40000"/>
                      </a:schemeClr>
                    </a:solidFill>
                  </a:tcPr>
                </a:tc>
              </a:tr>
              <a:tr h="356378">
                <a:tc>
                  <a:txBody>
                    <a:bodyPr/>
                    <a:lstStyle/>
                    <a:p>
                      <a:pPr algn="ctr"/>
                      <a:r>
                        <a:rPr lang="en-US" dirty="0" err="1" smtClean="0"/>
                        <a:t>Sankalp</a:t>
                      </a:r>
                      <a:endParaRPr lang="en-US" dirty="0"/>
                    </a:p>
                  </a:txBody>
                  <a:tcPr/>
                </a:tc>
                <a:tc>
                  <a:txBody>
                    <a:bodyPr/>
                    <a:lstStyle/>
                    <a:p>
                      <a:pPr algn="ctr"/>
                      <a:r>
                        <a:rPr lang="en-US" dirty="0" smtClean="0"/>
                        <a:t>1.5</a:t>
                      </a:r>
                      <a:endParaRPr lang="en-US" dirty="0"/>
                    </a:p>
                  </a:txBody>
                  <a:tcPr/>
                </a:tc>
                <a:tc>
                  <a:txBody>
                    <a:bodyPr/>
                    <a:lstStyle/>
                    <a:p>
                      <a:pPr algn="ctr"/>
                      <a:r>
                        <a:rPr lang="en-US" dirty="0" smtClean="0"/>
                        <a:t>1.5</a:t>
                      </a:r>
                      <a:endParaRPr lang="en-US" dirty="0"/>
                    </a:p>
                  </a:txBody>
                  <a:tcPr/>
                </a:tc>
                <a:tc>
                  <a:txBody>
                    <a:bodyPr/>
                    <a:lstStyle/>
                    <a:p>
                      <a:pPr algn="ctr"/>
                      <a:r>
                        <a:rPr lang="en-US" dirty="0" smtClean="0"/>
                        <a:t>1:1.00</a:t>
                      </a:r>
                      <a:endParaRPr lang="en-US" dirty="0"/>
                    </a:p>
                  </a:txBody>
                  <a:tcPr>
                    <a:solidFill>
                      <a:schemeClr val="accent2">
                        <a:lumMod val="60000"/>
                        <a:lumOff val="40000"/>
                      </a:schemeClr>
                    </a:solidFill>
                  </a:tcPr>
                </a:tc>
                <a:tc>
                  <a:txBody>
                    <a:bodyPr/>
                    <a:lstStyle/>
                    <a:p>
                      <a:pPr algn="ctr"/>
                      <a:r>
                        <a:rPr lang="en-US" dirty="0" smtClean="0"/>
                        <a:t>2.5</a:t>
                      </a:r>
                      <a:endParaRPr lang="en-US" dirty="0"/>
                    </a:p>
                  </a:txBody>
                  <a:tcPr/>
                </a:tc>
                <a:tc>
                  <a:txBody>
                    <a:bodyPr/>
                    <a:lstStyle/>
                    <a:p>
                      <a:pPr algn="ctr"/>
                      <a:r>
                        <a:rPr lang="en-US" dirty="0" smtClean="0"/>
                        <a:t>1.5</a:t>
                      </a:r>
                      <a:endParaRPr lang="en-US" dirty="0"/>
                    </a:p>
                  </a:txBody>
                  <a:tcPr/>
                </a:tc>
                <a:tc>
                  <a:txBody>
                    <a:bodyPr/>
                    <a:lstStyle/>
                    <a:p>
                      <a:pPr algn="ctr"/>
                      <a:r>
                        <a:rPr lang="en-US" dirty="0" smtClean="0"/>
                        <a:t>1.66:1</a:t>
                      </a:r>
                      <a:endParaRPr lang="en-US" dirty="0"/>
                    </a:p>
                  </a:txBody>
                  <a:tcPr>
                    <a:solidFill>
                      <a:schemeClr val="accent2">
                        <a:lumMod val="60000"/>
                        <a:lumOff val="40000"/>
                      </a:schemeClr>
                    </a:solidFill>
                  </a:tcPr>
                </a:tc>
              </a:tr>
              <a:tr h="356378">
                <a:tc>
                  <a:txBody>
                    <a:bodyPr/>
                    <a:lstStyle/>
                    <a:p>
                      <a:pPr algn="ctr"/>
                      <a:r>
                        <a:rPr lang="en-US" dirty="0" err="1" smtClean="0"/>
                        <a:t>Nishna</a:t>
                      </a:r>
                      <a:endParaRPr lang="en-US" dirty="0"/>
                    </a:p>
                  </a:txBody>
                  <a:tcPr/>
                </a:tc>
                <a:tc>
                  <a:txBody>
                    <a:bodyPr/>
                    <a:lstStyle/>
                    <a:p>
                      <a:pPr algn="ctr"/>
                      <a:r>
                        <a:rPr lang="en-US" dirty="0" smtClean="0"/>
                        <a:t>1.8</a:t>
                      </a:r>
                      <a:endParaRPr lang="en-US" dirty="0"/>
                    </a:p>
                  </a:txBody>
                  <a:tcPr/>
                </a:tc>
                <a:tc>
                  <a:txBody>
                    <a:bodyPr/>
                    <a:lstStyle/>
                    <a:p>
                      <a:pPr algn="ctr"/>
                      <a:r>
                        <a:rPr lang="en-US" dirty="0" smtClean="0"/>
                        <a:t>2</a:t>
                      </a:r>
                      <a:endParaRPr lang="en-US" dirty="0"/>
                    </a:p>
                  </a:txBody>
                  <a:tcPr/>
                </a:tc>
                <a:tc>
                  <a:txBody>
                    <a:bodyPr/>
                    <a:lstStyle/>
                    <a:p>
                      <a:pPr algn="ctr"/>
                      <a:r>
                        <a:rPr lang="en-US" dirty="0" smtClean="0"/>
                        <a:t>1:1.11</a:t>
                      </a:r>
                      <a:endParaRPr lang="en-US" dirty="0"/>
                    </a:p>
                  </a:txBody>
                  <a:tcPr>
                    <a:solidFill>
                      <a:schemeClr val="accent2">
                        <a:lumMod val="60000"/>
                        <a:lumOff val="40000"/>
                      </a:schemeClr>
                    </a:solidFill>
                  </a:tcPr>
                </a:tc>
                <a:tc>
                  <a:txBody>
                    <a:bodyPr/>
                    <a:lstStyle/>
                    <a:p>
                      <a:pPr algn="ctr"/>
                      <a:r>
                        <a:rPr lang="en-US" dirty="0" smtClean="0"/>
                        <a:t>3</a:t>
                      </a:r>
                      <a:endParaRPr lang="en-US" dirty="0"/>
                    </a:p>
                  </a:txBody>
                  <a:tcPr/>
                </a:tc>
                <a:tc>
                  <a:txBody>
                    <a:bodyPr/>
                    <a:lstStyle/>
                    <a:p>
                      <a:pPr algn="ctr"/>
                      <a:r>
                        <a:rPr lang="en-US" dirty="0" smtClean="0"/>
                        <a:t>2</a:t>
                      </a:r>
                      <a:endParaRPr lang="en-US" dirty="0"/>
                    </a:p>
                  </a:txBody>
                  <a:tcPr/>
                </a:tc>
                <a:tc>
                  <a:txBody>
                    <a:bodyPr/>
                    <a:lstStyle/>
                    <a:p>
                      <a:pPr algn="ctr"/>
                      <a:r>
                        <a:rPr lang="en-US" dirty="0" smtClean="0"/>
                        <a:t>1.50:1</a:t>
                      </a:r>
                      <a:endParaRPr lang="en-US" dirty="0"/>
                    </a:p>
                  </a:txBody>
                  <a:tcPr>
                    <a:solidFill>
                      <a:schemeClr val="accent2">
                        <a:lumMod val="60000"/>
                        <a:lumOff val="40000"/>
                      </a:schemeClr>
                    </a:solidFill>
                  </a:tcPr>
                </a:tc>
              </a:tr>
              <a:tr h="356378">
                <a:tc>
                  <a:txBody>
                    <a:bodyPr/>
                    <a:lstStyle/>
                    <a:p>
                      <a:pPr algn="ctr"/>
                      <a:r>
                        <a:rPr lang="en-US" dirty="0" smtClean="0"/>
                        <a:t>Natasha</a:t>
                      </a:r>
                      <a:endParaRPr lang="en-US" dirty="0"/>
                    </a:p>
                  </a:txBody>
                  <a:tcPr/>
                </a:tc>
                <a:tc>
                  <a:txBody>
                    <a:bodyPr/>
                    <a:lstStyle/>
                    <a:p>
                      <a:pPr algn="ctr"/>
                      <a:r>
                        <a:rPr lang="en-US" dirty="0" smtClean="0"/>
                        <a:t>1.5</a:t>
                      </a:r>
                      <a:endParaRPr lang="en-US" dirty="0"/>
                    </a:p>
                  </a:txBody>
                  <a:tcPr/>
                </a:tc>
                <a:tc>
                  <a:txBody>
                    <a:bodyPr/>
                    <a:lstStyle/>
                    <a:p>
                      <a:pPr algn="ctr"/>
                      <a:r>
                        <a:rPr lang="en-US" dirty="0" smtClean="0"/>
                        <a:t>2</a:t>
                      </a:r>
                      <a:endParaRPr lang="en-US" dirty="0"/>
                    </a:p>
                  </a:txBody>
                  <a:tcPr/>
                </a:tc>
                <a:tc>
                  <a:txBody>
                    <a:bodyPr/>
                    <a:lstStyle/>
                    <a:p>
                      <a:pPr algn="ctr"/>
                      <a:r>
                        <a:rPr lang="en-US" dirty="0" smtClean="0"/>
                        <a:t>1:1.33</a:t>
                      </a:r>
                      <a:endParaRPr lang="en-US" dirty="0"/>
                    </a:p>
                  </a:txBody>
                  <a:tcPr>
                    <a:solidFill>
                      <a:schemeClr val="accent2">
                        <a:lumMod val="60000"/>
                        <a:lumOff val="40000"/>
                      </a:schemeClr>
                    </a:solidFill>
                  </a:tcPr>
                </a:tc>
                <a:tc>
                  <a:txBody>
                    <a:bodyPr/>
                    <a:lstStyle/>
                    <a:p>
                      <a:pPr algn="ctr"/>
                      <a:r>
                        <a:rPr lang="en-US" dirty="0" smtClean="0"/>
                        <a:t>3.5</a:t>
                      </a:r>
                      <a:endParaRPr lang="en-US" dirty="0"/>
                    </a:p>
                  </a:txBody>
                  <a:tcPr/>
                </a:tc>
                <a:tc>
                  <a:txBody>
                    <a:bodyPr/>
                    <a:lstStyle/>
                    <a:p>
                      <a:pPr algn="ctr"/>
                      <a:r>
                        <a:rPr lang="en-US" dirty="0" smtClean="0"/>
                        <a:t>2.5</a:t>
                      </a:r>
                      <a:endParaRPr lang="en-US" dirty="0"/>
                    </a:p>
                  </a:txBody>
                  <a:tcPr/>
                </a:tc>
                <a:tc>
                  <a:txBody>
                    <a:bodyPr/>
                    <a:lstStyle/>
                    <a:p>
                      <a:pPr algn="ctr"/>
                      <a:r>
                        <a:rPr lang="en-US" dirty="0" smtClean="0"/>
                        <a:t>1.40:1</a:t>
                      </a:r>
                      <a:endParaRPr lang="en-US" dirty="0"/>
                    </a:p>
                  </a:txBody>
                  <a:tcPr>
                    <a:solidFill>
                      <a:schemeClr val="accent2">
                        <a:lumMod val="60000"/>
                        <a:lumOff val="40000"/>
                      </a:schemeClr>
                    </a:solidFill>
                  </a:tcPr>
                </a:tc>
              </a:tr>
              <a:tr h="356378">
                <a:tc>
                  <a:txBody>
                    <a:bodyPr/>
                    <a:lstStyle/>
                    <a:p>
                      <a:pPr algn="ctr"/>
                      <a:r>
                        <a:rPr lang="en-US" dirty="0" smtClean="0"/>
                        <a:t>Total</a:t>
                      </a:r>
                      <a:endParaRPr lang="en-US" dirty="0"/>
                    </a:p>
                  </a:txBody>
                  <a:tcPr/>
                </a:tc>
                <a:tc>
                  <a:txBody>
                    <a:bodyPr/>
                    <a:lstStyle/>
                    <a:p>
                      <a:pPr algn="ctr"/>
                      <a:r>
                        <a:rPr lang="en-US" dirty="0" smtClean="0"/>
                        <a:t>-</a:t>
                      </a:r>
                      <a:endParaRPr lang="en-US" dirty="0"/>
                    </a:p>
                  </a:txBody>
                  <a:tcPr/>
                </a:tc>
                <a:tc>
                  <a:txBody>
                    <a:bodyPr/>
                    <a:lstStyle/>
                    <a:p>
                      <a:pPr algn="ctr"/>
                      <a:r>
                        <a:rPr lang="en-US" dirty="0" smtClean="0"/>
                        <a:t>-</a:t>
                      </a:r>
                      <a:endParaRPr lang="en-US" dirty="0"/>
                    </a:p>
                  </a:txBody>
                  <a:tcPr/>
                </a:tc>
                <a:tc>
                  <a:txBody>
                    <a:bodyPr/>
                    <a:lstStyle/>
                    <a:p>
                      <a:pPr algn="ctr"/>
                      <a:r>
                        <a:rPr lang="en-US" dirty="0" smtClean="0"/>
                        <a:t>10:12.86</a:t>
                      </a:r>
                      <a:endParaRPr lang="en-US" dirty="0"/>
                    </a:p>
                  </a:txBody>
                  <a:tcPr>
                    <a:solidFill>
                      <a:schemeClr val="accent5">
                        <a:lumMod val="60000"/>
                        <a:lumOff val="40000"/>
                      </a:schemeClr>
                    </a:solidFill>
                  </a:tcPr>
                </a:tc>
                <a:tc>
                  <a:txBody>
                    <a:bodyPr/>
                    <a:lstStyle/>
                    <a:p>
                      <a:pPr algn="ctr"/>
                      <a:r>
                        <a:rPr lang="en-US" dirty="0" smtClean="0"/>
                        <a:t>-</a:t>
                      </a:r>
                      <a:endParaRPr lang="en-US" dirty="0"/>
                    </a:p>
                  </a:txBody>
                  <a:tcPr/>
                </a:tc>
                <a:tc>
                  <a:txBody>
                    <a:bodyPr/>
                    <a:lstStyle/>
                    <a:p>
                      <a:pPr algn="ctr"/>
                      <a:r>
                        <a:rPr lang="en-US" dirty="0" smtClean="0"/>
                        <a:t>-</a:t>
                      </a:r>
                      <a:endParaRPr lang="en-US" dirty="0"/>
                    </a:p>
                  </a:txBody>
                  <a:tcPr/>
                </a:tc>
                <a:tc>
                  <a:txBody>
                    <a:bodyPr/>
                    <a:lstStyle/>
                    <a:p>
                      <a:pPr algn="ctr"/>
                      <a:r>
                        <a:rPr lang="en-US" dirty="0" smtClean="0"/>
                        <a:t>14.59:10.20</a:t>
                      </a:r>
                      <a:endParaRPr lang="en-US" dirty="0"/>
                    </a:p>
                  </a:txBody>
                  <a:tcPr>
                    <a:solidFill>
                      <a:schemeClr val="accent5">
                        <a:lumMod val="60000"/>
                        <a:lumOff val="40000"/>
                      </a:schemeClr>
                    </a:solidFill>
                  </a:tcPr>
                </a:tc>
              </a:tr>
              <a:tr h="356378">
                <a:tc>
                  <a:txBody>
                    <a:bodyPr/>
                    <a:lstStyle/>
                    <a:p>
                      <a:pPr algn="ctr"/>
                      <a:r>
                        <a:rPr lang="en-US" dirty="0" smtClean="0"/>
                        <a:t>Average</a:t>
                      </a:r>
                      <a:endParaRPr lang="en-US" dirty="0"/>
                    </a:p>
                  </a:txBody>
                  <a:tcPr/>
                </a:tc>
                <a:tc>
                  <a:txBody>
                    <a:bodyPr/>
                    <a:lstStyle/>
                    <a:p>
                      <a:pPr algn="ctr"/>
                      <a:r>
                        <a:rPr lang="en-US" dirty="0" smtClean="0"/>
                        <a:t>-</a:t>
                      </a:r>
                      <a:endParaRPr lang="en-US" dirty="0"/>
                    </a:p>
                  </a:txBody>
                  <a:tcPr/>
                </a:tc>
                <a:tc>
                  <a:txBody>
                    <a:bodyPr/>
                    <a:lstStyle/>
                    <a:p>
                      <a:pPr algn="ctr"/>
                      <a:r>
                        <a:rPr lang="en-US" dirty="0" smtClean="0"/>
                        <a:t>-</a:t>
                      </a:r>
                      <a:endParaRPr lang="en-US" dirty="0"/>
                    </a:p>
                  </a:txBody>
                  <a:tcPr/>
                </a:tc>
                <a:tc>
                  <a:txBody>
                    <a:bodyPr/>
                    <a:lstStyle/>
                    <a:p>
                      <a:pPr algn="ctr"/>
                      <a:r>
                        <a:rPr lang="en-US" dirty="0" smtClean="0"/>
                        <a:t>1:1.29</a:t>
                      </a:r>
                      <a:endParaRPr lang="en-US" dirty="0"/>
                    </a:p>
                  </a:txBody>
                  <a:tcPr>
                    <a:solidFill>
                      <a:schemeClr val="accent5">
                        <a:lumMod val="60000"/>
                        <a:lumOff val="40000"/>
                      </a:schemeClr>
                    </a:solidFill>
                  </a:tcPr>
                </a:tc>
                <a:tc>
                  <a:txBody>
                    <a:bodyPr/>
                    <a:lstStyle/>
                    <a:p>
                      <a:pPr algn="ctr"/>
                      <a:r>
                        <a:rPr lang="en-US" dirty="0" smtClean="0"/>
                        <a:t>-</a:t>
                      </a:r>
                      <a:endParaRPr lang="en-US" dirty="0"/>
                    </a:p>
                  </a:txBody>
                  <a:tcPr/>
                </a:tc>
                <a:tc>
                  <a:txBody>
                    <a:bodyPr/>
                    <a:lstStyle/>
                    <a:p>
                      <a:pPr algn="ctr"/>
                      <a:r>
                        <a:rPr lang="en-US" dirty="0" smtClean="0"/>
                        <a:t>-</a:t>
                      </a:r>
                      <a:endParaRPr lang="en-US" dirty="0"/>
                    </a:p>
                  </a:txBody>
                  <a:tcPr/>
                </a:tc>
                <a:tc>
                  <a:txBody>
                    <a:bodyPr/>
                    <a:lstStyle/>
                    <a:p>
                      <a:pPr algn="ctr"/>
                      <a:r>
                        <a:rPr lang="en-US" dirty="0" smtClean="0"/>
                        <a:t>1.43:1</a:t>
                      </a:r>
                      <a:endParaRPr lang="en-US" dirty="0"/>
                    </a:p>
                  </a:txBody>
                  <a:tcPr>
                    <a:solidFill>
                      <a:schemeClr val="accent5">
                        <a:lumMod val="60000"/>
                        <a:lumOff val="40000"/>
                      </a:schemeClr>
                    </a:solidFill>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28600"/>
            <a:ext cx="9525000" cy="990600"/>
          </a:xfrm>
        </p:spPr>
        <p:txBody>
          <a:bodyPr>
            <a:noAutofit/>
          </a:bodyPr>
          <a:lstStyle/>
          <a:p>
            <a:r>
              <a:rPr lang="en-US" sz="3700" dirty="0" smtClean="0"/>
              <a:t/>
            </a:r>
            <a:br>
              <a:rPr lang="en-US" sz="3700" dirty="0" smtClean="0"/>
            </a:br>
            <a:r>
              <a:rPr lang="en-US" sz="3700" dirty="0" smtClean="0"/>
              <a:t>Nose Bridge Width : Eye Width of friend’s faces</a:t>
            </a:r>
            <a:br>
              <a:rPr lang="en-US" sz="3700" dirty="0" smtClean="0"/>
            </a:br>
            <a:endParaRPr lang="en-US" sz="3700" dirty="0"/>
          </a:p>
        </p:txBody>
      </p:sp>
      <p:graphicFrame>
        <p:nvGraphicFramePr>
          <p:cNvPr id="4" name="Content Placeholder 3"/>
          <p:cNvGraphicFramePr>
            <a:graphicFrameLocks noGrp="1"/>
          </p:cNvGraphicFramePr>
          <p:nvPr>
            <p:ph sz="quarter" idx="1"/>
          </p:nvPr>
        </p:nvGraphicFramePr>
        <p:xfrm>
          <a:off x="304800" y="1600200"/>
          <a:ext cx="8686799" cy="48006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5638800" y="6287869"/>
            <a:ext cx="3505200" cy="646331"/>
          </a:xfrm>
          <a:prstGeom prst="rect">
            <a:avLst/>
          </a:prstGeom>
          <a:noFill/>
        </p:spPr>
        <p:txBody>
          <a:bodyPr wrap="square" rtlCol="0">
            <a:spAutoFit/>
          </a:bodyPr>
          <a:lstStyle/>
          <a:p>
            <a:pPr algn="ctr"/>
            <a:r>
              <a:rPr lang="en-US" dirty="0" smtClean="0"/>
              <a:t>The values shown have been rounded off to the nearest tenth</a:t>
            </a:r>
            <a:endParaRPr lang="en-US" dirty="0"/>
          </a:p>
        </p:txBody>
      </p:sp>
      <p:sp>
        <p:nvSpPr>
          <p:cNvPr id="6" name="TextBox 5"/>
          <p:cNvSpPr txBox="1"/>
          <p:nvPr/>
        </p:nvSpPr>
        <p:spPr>
          <a:xfrm>
            <a:off x="5867400" y="3897868"/>
            <a:ext cx="3505200" cy="369332"/>
          </a:xfrm>
          <a:prstGeom prst="rect">
            <a:avLst/>
          </a:prstGeom>
          <a:noFill/>
        </p:spPr>
        <p:txBody>
          <a:bodyPr wrap="square" rtlCol="0">
            <a:spAutoFit/>
          </a:bodyPr>
          <a:lstStyle/>
          <a:p>
            <a:pPr algn="ctr"/>
            <a:r>
              <a:rPr lang="en-US" dirty="0" smtClean="0"/>
              <a:t>is to</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525000" cy="990600"/>
          </a:xfrm>
        </p:spPr>
        <p:txBody>
          <a:bodyPr>
            <a:normAutofit fontScale="90000"/>
          </a:bodyPr>
          <a:lstStyle/>
          <a:p>
            <a:r>
              <a:rPr lang="en-US" dirty="0" smtClean="0"/>
              <a:t/>
            </a:r>
            <a:br>
              <a:rPr lang="en-US" dirty="0" smtClean="0"/>
            </a:br>
            <a:r>
              <a:rPr lang="en-US" sz="4200" dirty="0" smtClean="0"/>
              <a:t>Mouth Width : Teeth Width of friend’s faces</a:t>
            </a:r>
            <a:r>
              <a:rPr lang="en-US" dirty="0" smtClean="0"/>
              <a:t/>
            </a:r>
            <a:br>
              <a:rPr lang="en-US" dirty="0" smtClean="0"/>
            </a:br>
            <a:endParaRPr lang="en-US" dirty="0"/>
          </a:p>
        </p:txBody>
      </p:sp>
      <p:graphicFrame>
        <p:nvGraphicFramePr>
          <p:cNvPr id="6" name="Content Placeholder 5"/>
          <p:cNvGraphicFramePr>
            <a:graphicFrameLocks noGrp="1"/>
          </p:cNvGraphicFramePr>
          <p:nvPr>
            <p:ph sz="quarter" idx="1"/>
          </p:nvPr>
        </p:nvGraphicFramePr>
        <p:xfrm>
          <a:off x="228600" y="1600200"/>
          <a:ext cx="8686799" cy="5105400"/>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p:cNvSpPr txBox="1"/>
          <p:nvPr/>
        </p:nvSpPr>
        <p:spPr>
          <a:xfrm>
            <a:off x="5638800" y="6287869"/>
            <a:ext cx="3505200" cy="646331"/>
          </a:xfrm>
          <a:prstGeom prst="rect">
            <a:avLst/>
          </a:prstGeom>
          <a:noFill/>
        </p:spPr>
        <p:txBody>
          <a:bodyPr wrap="square" rtlCol="0">
            <a:spAutoFit/>
          </a:bodyPr>
          <a:lstStyle/>
          <a:p>
            <a:pPr algn="ctr"/>
            <a:r>
              <a:rPr lang="en-US" dirty="0" smtClean="0"/>
              <a:t>The values shown have been rounded off to the nearest tenth</a:t>
            </a:r>
            <a:endParaRPr lang="en-US" dirty="0"/>
          </a:p>
        </p:txBody>
      </p:sp>
      <p:sp>
        <p:nvSpPr>
          <p:cNvPr id="5" name="TextBox 4"/>
          <p:cNvSpPr txBox="1"/>
          <p:nvPr/>
        </p:nvSpPr>
        <p:spPr>
          <a:xfrm>
            <a:off x="6324600" y="4126468"/>
            <a:ext cx="3505200" cy="369332"/>
          </a:xfrm>
          <a:prstGeom prst="rect">
            <a:avLst/>
          </a:prstGeom>
          <a:noFill/>
        </p:spPr>
        <p:txBody>
          <a:bodyPr wrap="square" rtlCol="0">
            <a:spAutoFit/>
          </a:bodyPr>
          <a:lstStyle/>
          <a:p>
            <a:pPr algn="ctr"/>
            <a:r>
              <a:rPr lang="en-US" dirty="0" smtClean="0"/>
              <a:t>is to</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2648" y="1447800"/>
            <a:ext cx="8153400" cy="5410200"/>
          </a:xfrm>
        </p:spPr>
        <p:txBody>
          <a:bodyPr>
            <a:normAutofit/>
          </a:bodyPr>
          <a:lstStyle/>
          <a:p>
            <a:endParaRPr lang="en-US" dirty="0" smtClean="0"/>
          </a:p>
          <a:p>
            <a:r>
              <a:rPr lang="en-US" sz="2400" dirty="0" err="1" smtClean="0"/>
              <a:t>Sankhalp</a:t>
            </a:r>
            <a:r>
              <a:rPr lang="en-US" sz="2400" dirty="0" smtClean="0"/>
              <a:t> and </a:t>
            </a:r>
            <a:r>
              <a:rPr lang="en-US" sz="2400" dirty="0" err="1" smtClean="0"/>
              <a:t>Aditya</a:t>
            </a:r>
            <a:r>
              <a:rPr lang="en-US" sz="2400" dirty="0" smtClean="0"/>
              <a:t> have the same ratio here.</a:t>
            </a:r>
          </a:p>
          <a:p>
            <a:r>
              <a:rPr lang="en-US" sz="2400" dirty="0" smtClean="0"/>
              <a:t>Jahnavi, </a:t>
            </a:r>
            <a:r>
              <a:rPr lang="en-US" sz="2400" dirty="0" err="1" smtClean="0"/>
              <a:t>Nishna</a:t>
            </a:r>
            <a:r>
              <a:rPr lang="en-US" sz="2400" dirty="0" smtClean="0"/>
              <a:t> and </a:t>
            </a:r>
            <a:r>
              <a:rPr lang="en-US" sz="2400" dirty="0" err="1" smtClean="0"/>
              <a:t>Jai.T</a:t>
            </a:r>
            <a:r>
              <a:rPr lang="en-US" sz="2400" dirty="0" smtClean="0"/>
              <a:t> have the same ratio here.</a:t>
            </a:r>
          </a:p>
          <a:p>
            <a:r>
              <a:rPr lang="en-US" sz="2400" dirty="0" smtClean="0"/>
              <a:t>Natasha and </a:t>
            </a:r>
            <a:r>
              <a:rPr lang="en-US" sz="2400" dirty="0" err="1" smtClean="0"/>
              <a:t>Ahaan</a:t>
            </a:r>
            <a:r>
              <a:rPr lang="en-US" sz="2400" dirty="0" smtClean="0"/>
              <a:t> have the same ratio here. </a:t>
            </a:r>
          </a:p>
          <a:p>
            <a:r>
              <a:rPr lang="en-US" sz="2400" dirty="0" smtClean="0"/>
              <a:t>The ratios weren’t very different from each other, other than that of </a:t>
            </a:r>
            <a:r>
              <a:rPr lang="en-US" sz="2400" dirty="0" err="1" smtClean="0"/>
              <a:t>Siddhants</a:t>
            </a:r>
            <a:r>
              <a:rPr lang="en-US" sz="2400" dirty="0" smtClean="0"/>
              <a:t>’ and the others’. </a:t>
            </a:r>
          </a:p>
          <a:p>
            <a:endParaRPr lang="en-US" sz="2400" dirty="0" smtClean="0"/>
          </a:p>
          <a:p>
            <a:r>
              <a:rPr lang="en-US" sz="2400" dirty="0" smtClean="0"/>
              <a:t>Everybody’s mouth is wider than their teeth when they smile other than Jahnavi. </a:t>
            </a:r>
          </a:p>
          <a:p>
            <a:r>
              <a:rPr lang="en-US" sz="2400" dirty="0" smtClean="0"/>
              <a:t>Natasha and Um – e – </a:t>
            </a:r>
            <a:r>
              <a:rPr lang="en-US" sz="2400" dirty="0" err="1" smtClean="0"/>
              <a:t>hani</a:t>
            </a:r>
            <a:r>
              <a:rPr lang="en-US" sz="2400" dirty="0" smtClean="0"/>
              <a:t> have the same ratio here.</a:t>
            </a:r>
          </a:p>
          <a:p>
            <a:r>
              <a:rPr lang="en-US" sz="2400" dirty="0" err="1" smtClean="0"/>
              <a:t>Siddhant</a:t>
            </a:r>
            <a:r>
              <a:rPr lang="en-US" sz="2400" dirty="0" smtClean="0"/>
              <a:t>, </a:t>
            </a:r>
            <a:r>
              <a:rPr lang="en-US" sz="2400" dirty="0" err="1" smtClean="0"/>
              <a:t>Ahaan</a:t>
            </a:r>
            <a:r>
              <a:rPr lang="en-US" sz="2400" dirty="0" smtClean="0"/>
              <a:t> and </a:t>
            </a:r>
            <a:r>
              <a:rPr lang="en-US" sz="2400" dirty="0" err="1" smtClean="0"/>
              <a:t>Nishna</a:t>
            </a:r>
            <a:r>
              <a:rPr lang="en-US" sz="2400" dirty="0" smtClean="0"/>
              <a:t> have the same ratio here. </a:t>
            </a:r>
          </a:p>
          <a:p>
            <a:r>
              <a:rPr lang="en-US" sz="2400" dirty="0" err="1" smtClean="0"/>
              <a:t>Aditya</a:t>
            </a:r>
            <a:r>
              <a:rPr lang="en-US" sz="2400" dirty="0" smtClean="0"/>
              <a:t> and </a:t>
            </a:r>
            <a:r>
              <a:rPr lang="en-US" sz="2400" dirty="0" err="1" smtClean="0"/>
              <a:t>Kaevaan</a:t>
            </a:r>
            <a:r>
              <a:rPr lang="en-US" sz="2400" dirty="0" smtClean="0"/>
              <a:t> have the same ratio here.</a:t>
            </a:r>
          </a:p>
          <a:p>
            <a:endParaRPr lang="en-US" sz="2400" dirty="0" smtClean="0"/>
          </a:p>
          <a:p>
            <a:endParaRPr lang="en-US" sz="2400" dirty="0" smtClean="0"/>
          </a:p>
          <a:p>
            <a:endParaRPr lang="en-US" sz="2400" dirty="0" smtClean="0"/>
          </a:p>
          <a:p>
            <a:endParaRPr lang="en-US" sz="2400" dirty="0" smtClean="0"/>
          </a:p>
          <a:p>
            <a:endParaRPr lang="en-US" sz="2400" dirty="0"/>
          </a:p>
        </p:txBody>
      </p:sp>
      <p:sp>
        <p:nvSpPr>
          <p:cNvPr id="4" name="Title 1"/>
          <p:cNvSpPr>
            <a:spLocks noGrp="1"/>
          </p:cNvSpPr>
          <p:nvPr>
            <p:ph type="title"/>
          </p:nvPr>
        </p:nvSpPr>
        <p:spPr>
          <a:xfrm>
            <a:off x="228600" y="228600"/>
            <a:ext cx="9296400" cy="990600"/>
          </a:xfrm>
        </p:spPr>
        <p:txBody>
          <a:bodyPr>
            <a:noAutofit/>
          </a:bodyPr>
          <a:lstStyle/>
          <a:p>
            <a:r>
              <a:rPr lang="en-US" sz="3700" dirty="0" smtClean="0"/>
              <a:t/>
            </a:r>
            <a:br>
              <a:rPr lang="en-US" sz="3700" dirty="0" smtClean="0"/>
            </a:br>
            <a:r>
              <a:rPr lang="en-US" sz="3700" dirty="0" smtClean="0"/>
              <a:t>Comparisons</a:t>
            </a:r>
            <a:r>
              <a:rPr lang="en-US" sz="3700" dirty="0" smtClean="0"/>
              <a:t/>
            </a:r>
            <a:br>
              <a:rPr lang="en-US" sz="3700" dirty="0" smtClean="0"/>
            </a:br>
            <a:endParaRPr lang="en-US" sz="3700" dirty="0"/>
          </a:p>
        </p:txBody>
      </p:sp>
      <p:sp>
        <p:nvSpPr>
          <p:cNvPr id="5" name="Title 1"/>
          <p:cNvSpPr txBox="1">
            <a:spLocks/>
          </p:cNvSpPr>
          <p:nvPr/>
        </p:nvSpPr>
        <p:spPr>
          <a:xfrm>
            <a:off x="609600" y="1219200"/>
            <a:ext cx="9296400" cy="990600"/>
          </a:xfrm>
          <a:prstGeom prst="rect">
            <a:avLst/>
          </a:prstGeom>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700" b="0" i="0" u="sng" strike="noStrike" kern="1200" cap="none" spc="0" normalizeH="0" baseline="0" noProof="0" dirty="0" smtClean="0">
                <a:ln>
                  <a:noFill/>
                </a:ln>
                <a:solidFill>
                  <a:schemeClr val="tx2"/>
                </a:solidFill>
                <a:effectLst/>
                <a:uLnTx/>
                <a:uFillTx/>
                <a:latin typeface="+mj-lt"/>
                <a:ea typeface="+mj-ea"/>
                <a:cs typeface="+mj-cs"/>
              </a:rPr>
              <a:t/>
            </a:r>
            <a:br>
              <a:rPr kumimoji="0" lang="en-US" sz="3700" b="0" i="0" u="sng" strike="noStrike" kern="1200" cap="none" spc="0" normalizeH="0" baseline="0" noProof="0" dirty="0" smtClean="0">
                <a:ln>
                  <a:noFill/>
                </a:ln>
                <a:solidFill>
                  <a:schemeClr val="tx2"/>
                </a:solidFill>
                <a:effectLst/>
                <a:uLnTx/>
                <a:uFillTx/>
                <a:latin typeface="+mj-lt"/>
                <a:ea typeface="+mj-ea"/>
                <a:cs typeface="+mj-cs"/>
              </a:rPr>
            </a:br>
            <a:r>
              <a:rPr kumimoji="0" lang="en-US" sz="2900" b="0" i="0" u="sng" strike="noStrike" kern="1200" cap="none" spc="0" normalizeH="0" baseline="0" noProof="0" dirty="0" smtClean="0">
                <a:ln>
                  <a:noFill/>
                </a:ln>
                <a:effectLst/>
                <a:uLnTx/>
                <a:uFillTx/>
                <a:ea typeface="+mj-ea"/>
                <a:cs typeface="+mj-cs"/>
              </a:rPr>
              <a:t>Nose Bridge Width : Eye Width of friend’s faces</a:t>
            </a:r>
            <a:r>
              <a:rPr kumimoji="0" lang="en-US" sz="3700" b="0" i="0" u="sng" strike="noStrike" kern="1200" cap="none" spc="0" normalizeH="0" baseline="0" noProof="0" dirty="0" smtClean="0">
                <a:ln>
                  <a:noFill/>
                </a:ln>
                <a:solidFill>
                  <a:schemeClr val="tx2"/>
                </a:solidFill>
                <a:effectLst/>
                <a:uLnTx/>
                <a:uFillTx/>
                <a:latin typeface="+mj-lt"/>
                <a:ea typeface="+mj-ea"/>
                <a:cs typeface="+mj-cs"/>
              </a:rPr>
              <a:t/>
            </a:r>
            <a:br>
              <a:rPr kumimoji="0" lang="en-US" sz="3700" b="0" i="0" u="sng" strike="noStrike" kern="1200" cap="none" spc="0" normalizeH="0" baseline="0" noProof="0" dirty="0" smtClean="0">
                <a:ln>
                  <a:noFill/>
                </a:ln>
                <a:solidFill>
                  <a:schemeClr val="tx2"/>
                </a:solidFill>
                <a:effectLst/>
                <a:uLnTx/>
                <a:uFillTx/>
                <a:latin typeface="+mj-lt"/>
                <a:ea typeface="+mj-ea"/>
                <a:cs typeface="+mj-cs"/>
              </a:rPr>
            </a:br>
            <a:endParaRPr kumimoji="0" lang="en-US" sz="3700" b="0" i="0" u="sng" strike="noStrike" kern="1200" cap="none" spc="0" normalizeH="0" baseline="0" noProof="0" dirty="0">
              <a:ln>
                <a:noFill/>
              </a:ln>
              <a:solidFill>
                <a:schemeClr val="tx2"/>
              </a:solidFill>
              <a:effectLst/>
              <a:uLnTx/>
              <a:uFillTx/>
              <a:latin typeface="+mj-lt"/>
              <a:ea typeface="+mj-ea"/>
              <a:cs typeface="+mj-cs"/>
            </a:endParaRPr>
          </a:p>
        </p:txBody>
      </p:sp>
      <p:sp>
        <p:nvSpPr>
          <p:cNvPr id="6" name="Title 1"/>
          <p:cNvSpPr txBox="1">
            <a:spLocks/>
          </p:cNvSpPr>
          <p:nvPr/>
        </p:nvSpPr>
        <p:spPr>
          <a:xfrm>
            <a:off x="609600" y="3886200"/>
            <a:ext cx="9525000" cy="990600"/>
          </a:xfrm>
          <a:prstGeom prst="rect">
            <a:avLst/>
          </a:prstGeom>
        </p:spPr>
        <p:txBody>
          <a:bodyPr vert="horz" anchor="ctr">
            <a:normAutofit fontScale="450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2"/>
                </a:solidFill>
                <a:effectLst/>
                <a:uLnTx/>
                <a:uFillTx/>
                <a:latin typeface="+mj-lt"/>
                <a:ea typeface="+mj-ea"/>
                <a:cs typeface="+mj-cs"/>
              </a:rPr>
              <a:t/>
            </a:r>
            <a:br>
              <a:rPr kumimoji="0" lang="en-US" sz="4400" b="0" i="0" u="none" strike="noStrike" kern="1200" cap="none" spc="0" normalizeH="0" baseline="0" noProof="0" dirty="0" smtClean="0">
                <a:ln>
                  <a:noFill/>
                </a:ln>
                <a:solidFill>
                  <a:schemeClr val="tx2"/>
                </a:solidFill>
                <a:effectLst/>
                <a:uLnTx/>
                <a:uFillTx/>
                <a:latin typeface="+mj-lt"/>
                <a:ea typeface="+mj-ea"/>
                <a:cs typeface="+mj-cs"/>
              </a:rPr>
            </a:br>
            <a:r>
              <a:rPr kumimoji="0" lang="en-US" sz="6400" b="0" i="0" u="sng" strike="noStrike" kern="1200" cap="none" spc="0" normalizeH="0" baseline="0" noProof="0" dirty="0" smtClean="0">
                <a:ln>
                  <a:noFill/>
                </a:ln>
                <a:effectLst/>
                <a:uLnTx/>
                <a:uFillTx/>
                <a:ea typeface="+mj-ea"/>
                <a:cs typeface="+mj-cs"/>
              </a:rPr>
              <a:t>Mouth Width : Teeth Width of friend’s faces</a:t>
            </a:r>
            <a:r>
              <a:rPr kumimoji="0" lang="en-US" sz="4400" b="0" i="0" u="none" strike="noStrike" kern="1200" cap="none" spc="0" normalizeH="0" baseline="0" noProof="0" dirty="0" smtClean="0">
                <a:ln>
                  <a:noFill/>
                </a:ln>
                <a:solidFill>
                  <a:schemeClr val="tx2"/>
                </a:solidFill>
                <a:effectLst/>
                <a:uLnTx/>
                <a:uFillTx/>
                <a:latin typeface="+mj-lt"/>
                <a:ea typeface="+mj-ea"/>
                <a:cs typeface="+mj-cs"/>
              </a:rPr>
              <a:t/>
            </a:r>
            <a:br>
              <a:rPr kumimoji="0" lang="en-US" sz="4400" b="0" i="0" u="none" strike="noStrike" kern="1200" cap="none" spc="0" normalizeH="0" baseline="0" noProof="0" dirty="0" smtClean="0">
                <a:ln>
                  <a:noFill/>
                </a:ln>
                <a:solidFill>
                  <a:schemeClr val="tx2"/>
                </a:solidFill>
                <a:effectLst/>
                <a:uLnTx/>
                <a:uFillTx/>
                <a:latin typeface="+mj-lt"/>
                <a:ea typeface="+mj-ea"/>
                <a:cs typeface="+mj-cs"/>
              </a:rPr>
            </a:br>
            <a:endParaRPr kumimoji="0" lang="en-US" sz="4400" b="0"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Adult’s faces</a:t>
            </a:r>
            <a:endParaRPr lang="en-US" dirty="0"/>
          </a:p>
        </p:txBody>
      </p:sp>
      <p:sp>
        <p:nvSpPr>
          <p:cNvPr id="3" name="Content Placeholder 2"/>
          <p:cNvSpPr>
            <a:spLocks noGrp="1"/>
          </p:cNvSpPr>
          <p:nvPr>
            <p:ph sz="quarter" idx="1"/>
          </p:nvPr>
        </p:nvSpPr>
        <p:spPr/>
        <p:txBody>
          <a:bodyPr/>
          <a:lstStyle/>
          <a:p>
            <a:r>
              <a:rPr lang="en-US" dirty="0" smtClean="0"/>
              <a:t>I chose my father for this part of the investigation</a:t>
            </a:r>
            <a:endParaRPr lang="en-US" dirty="0"/>
          </a:p>
        </p:txBody>
      </p:sp>
      <p:graphicFrame>
        <p:nvGraphicFramePr>
          <p:cNvPr id="4" name="Content Placeholder 9"/>
          <p:cNvGraphicFramePr>
            <a:graphicFrameLocks/>
          </p:cNvGraphicFramePr>
          <p:nvPr/>
        </p:nvGraphicFramePr>
        <p:xfrm>
          <a:off x="533400" y="2362200"/>
          <a:ext cx="8305800" cy="883920"/>
        </p:xfrm>
        <a:graphic>
          <a:graphicData uri="http://schemas.openxmlformats.org/drawingml/2006/table">
            <a:tbl>
              <a:tblPr firstRow="1" bandRow="1">
                <a:tableStyleId>{5C22544A-7EE6-4342-B048-85BDC9FD1C3A}</a:tableStyleId>
              </a:tblPr>
              <a:tblGrid>
                <a:gridCol w="2897974"/>
                <a:gridCol w="2639226"/>
                <a:gridCol w="2768600"/>
              </a:tblGrid>
              <a:tr h="457200">
                <a:tc>
                  <a:txBody>
                    <a:bodyPr/>
                    <a:lstStyle/>
                    <a:p>
                      <a:pPr algn="ctr"/>
                      <a:r>
                        <a:rPr lang="en-US" dirty="0" smtClean="0"/>
                        <a:t>Nose bridge</a:t>
                      </a:r>
                      <a:r>
                        <a:rPr lang="en-US" baseline="0" dirty="0" smtClean="0"/>
                        <a:t> width (mm)</a:t>
                      </a:r>
                      <a:endParaRPr lang="en-US" dirty="0"/>
                    </a:p>
                  </a:txBody>
                  <a:tcPr/>
                </a:tc>
                <a:tc>
                  <a:txBody>
                    <a:bodyPr/>
                    <a:lstStyle/>
                    <a:p>
                      <a:pPr algn="ctr"/>
                      <a:r>
                        <a:rPr lang="en-US" dirty="0" smtClean="0"/>
                        <a:t>Eye width (mm)</a:t>
                      </a:r>
                      <a:endParaRPr lang="en-US" dirty="0"/>
                    </a:p>
                  </a:txBody>
                  <a:tcPr/>
                </a:tc>
                <a:tc>
                  <a:txBody>
                    <a:bodyPr/>
                    <a:lstStyle/>
                    <a:p>
                      <a:pPr algn="ctr"/>
                      <a:r>
                        <a:rPr lang="en-US" dirty="0" smtClean="0"/>
                        <a:t>Nose</a:t>
                      </a:r>
                      <a:r>
                        <a:rPr lang="en-US" baseline="0" dirty="0" smtClean="0"/>
                        <a:t> bridge :  Eye</a:t>
                      </a:r>
                      <a:endParaRPr lang="en-US" dirty="0"/>
                    </a:p>
                  </a:txBody>
                  <a:tcPr/>
                </a:tc>
              </a:tr>
              <a:tr h="426720">
                <a:tc>
                  <a:txBody>
                    <a:bodyPr/>
                    <a:lstStyle/>
                    <a:p>
                      <a:pPr algn="ctr"/>
                      <a:r>
                        <a:rPr lang="en-US" dirty="0" smtClean="0"/>
                        <a:t>20</a:t>
                      </a:r>
                      <a:endParaRPr lang="en-US" dirty="0"/>
                    </a:p>
                  </a:txBody>
                  <a:tcPr/>
                </a:tc>
                <a:tc>
                  <a:txBody>
                    <a:bodyPr/>
                    <a:lstStyle/>
                    <a:p>
                      <a:pPr algn="ctr"/>
                      <a:r>
                        <a:rPr lang="en-US" dirty="0" smtClean="0"/>
                        <a:t>40</a:t>
                      </a:r>
                      <a:endParaRPr lang="en-US" dirty="0"/>
                    </a:p>
                  </a:txBody>
                  <a:tcPr/>
                </a:tc>
                <a:tc>
                  <a:txBody>
                    <a:bodyPr/>
                    <a:lstStyle/>
                    <a:p>
                      <a:pPr algn="ctr"/>
                      <a:r>
                        <a:rPr lang="en-US" dirty="0" smtClean="0"/>
                        <a:t>20:40 = 1:2</a:t>
                      </a:r>
                      <a:endParaRPr lang="en-US" dirty="0"/>
                    </a:p>
                  </a:txBody>
                  <a:tcPr/>
                </a:tc>
              </a:tr>
            </a:tbl>
          </a:graphicData>
        </a:graphic>
      </p:graphicFrame>
      <p:graphicFrame>
        <p:nvGraphicFramePr>
          <p:cNvPr id="5" name="Content Placeholder 9"/>
          <p:cNvGraphicFramePr>
            <a:graphicFrameLocks/>
          </p:cNvGraphicFramePr>
          <p:nvPr/>
        </p:nvGraphicFramePr>
        <p:xfrm>
          <a:off x="533400" y="3657600"/>
          <a:ext cx="8305800" cy="1010920"/>
        </p:xfrm>
        <a:graphic>
          <a:graphicData uri="http://schemas.openxmlformats.org/drawingml/2006/table">
            <a:tbl>
              <a:tblPr firstRow="1" bandRow="1">
                <a:tableStyleId>{5C22544A-7EE6-4342-B048-85BDC9FD1C3A}</a:tableStyleId>
              </a:tblPr>
              <a:tblGrid>
                <a:gridCol w="2768600"/>
                <a:gridCol w="2768600"/>
                <a:gridCol w="2768600"/>
              </a:tblGrid>
              <a:tr h="457200">
                <a:tc>
                  <a:txBody>
                    <a:bodyPr/>
                    <a:lstStyle/>
                    <a:p>
                      <a:pPr algn="ctr"/>
                      <a:r>
                        <a:rPr lang="en-US" baseline="0" dirty="0" smtClean="0"/>
                        <a:t>Mouth (during smile) width (mm)</a:t>
                      </a:r>
                      <a:endParaRPr lang="en-US" dirty="0"/>
                    </a:p>
                  </a:txBody>
                  <a:tcPr/>
                </a:tc>
                <a:tc>
                  <a:txBody>
                    <a:bodyPr/>
                    <a:lstStyle/>
                    <a:p>
                      <a:pPr algn="ctr"/>
                      <a:r>
                        <a:rPr lang="en-US" dirty="0" smtClean="0"/>
                        <a:t>Teeth</a:t>
                      </a:r>
                      <a:r>
                        <a:rPr lang="en-US" baseline="0" dirty="0" smtClean="0"/>
                        <a:t> (during smile)</a:t>
                      </a:r>
                      <a:r>
                        <a:rPr lang="en-US" dirty="0" smtClean="0"/>
                        <a:t> width (mm)</a:t>
                      </a:r>
                      <a:endParaRPr lang="en-US" dirty="0"/>
                    </a:p>
                  </a:txBody>
                  <a:tcPr/>
                </a:tc>
                <a:tc>
                  <a:txBody>
                    <a:bodyPr/>
                    <a:lstStyle/>
                    <a:p>
                      <a:pPr algn="ctr"/>
                      <a:r>
                        <a:rPr lang="en-US" dirty="0" smtClean="0"/>
                        <a:t>Mouth : Teeth</a:t>
                      </a:r>
                      <a:endParaRPr lang="en-US" dirty="0"/>
                    </a:p>
                  </a:txBody>
                  <a:tcPr/>
                </a:tc>
              </a:tr>
              <a:tr h="370840">
                <a:tc>
                  <a:txBody>
                    <a:bodyPr/>
                    <a:lstStyle/>
                    <a:p>
                      <a:pPr algn="ctr"/>
                      <a:r>
                        <a:rPr lang="en-US" dirty="0" smtClean="0"/>
                        <a:t>81</a:t>
                      </a:r>
                      <a:endParaRPr lang="en-US" dirty="0"/>
                    </a:p>
                  </a:txBody>
                  <a:tcPr/>
                </a:tc>
                <a:tc>
                  <a:txBody>
                    <a:bodyPr/>
                    <a:lstStyle/>
                    <a:p>
                      <a:pPr algn="ctr"/>
                      <a:r>
                        <a:rPr lang="en-US" dirty="0" smtClean="0"/>
                        <a:t>52</a:t>
                      </a:r>
                      <a:endParaRPr lang="en-US" dirty="0"/>
                    </a:p>
                  </a:txBody>
                  <a:tcPr/>
                </a:tc>
                <a:tc>
                  <a:txBody>
                    <a:bodyPr/>
                    <a:lstStyle/>
                    <a:p>
                      <a:pPr algn="ctr"/>
                      <a:r>
                        <a:rPr lang="en-US" dirty="0" smtClean="0"/>
                        <a:t>81:52 = 1.56:1</a:t>
                      </a:r>
                      <a:endParaRPr lang="en-US" dirty="0"/>
                    </a:p>
                  </a:txBody>
                  <a:tcPr/>
                </a:tc>
              </a:tr>
            </a:tbl>
          </a:graphicData>
        </a:graphic>
      </p:graphicFrame>
      <p:sp>
        <p:nvSpPr>
          <p:cNvPr id="8" name="TextBox 7"/>
          <p:cNvSpPr txBox="1"/>
          <p:nvPr/>
        </p:nvSpPr>
        <p:spPr>
          <a:xfrm>
            <a:off x="533400" y="4876800"/>
            <a:ext cx="8153400" cy="1200329"/>
          </a:xfrm>
          <a:prstGeom prst="rect">
            <a:avLst/>
          </a:prstGeom>
          <a:noFill/>
        </p:spPr>
        <p:txBody>
          <a:bodyPr wrap="square" rtlCol="0">
            <a:spAutoFit/>
          </a:bodyPr>
          <a:lstStyle/>
          <a:p>
            <a:r>
              <a:rPr lang="en-US" dirty="0" smtClean="0"/>
              <a:t>The ratios aren’t that close. This is because my father has a very thin nose and a big smile causing the difference.</a:t>
            </a:r>
          </a:p>
          <a:p>
            <a:endParaRPr lang="en-US" dirty="0" smtClean="0"/>
          </a:p>
          <a:p>
            <a:r>
              <a:rPr lang="en-US" dirty="0" smtClean="0"/>
              <a:t>The ratios are similar to those of children’s faces.  </a:t>
            </a: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1010</TotalTime>
  <Words>2790</Words>
  <Application>Microsoft Office PowerPoint</Application>
  <PresentationFormat>On-screen Show (4:3)</PresentationFormat>
  <Paragraphs>439</Paragraphs>
  <Slides>30</Slides>
  <Notes>2</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Median</vt:lpstr>
      <vt:lpstr>Golden Ratios</vt:lpstr>
      <vt:lpstr>Golden Ratio</vt:lpstr>
      <vt:lpstr>Golden Ratios in our body</vt:lpstr>
      <vt:lpstr>My Face</vt:lpstr>
      <vt:lpstr>Friends faces</vt:lpstr>
      <vt:lpstr> Nose Bridge Width : Eye Width of friend’s faces </vt:lpstr>
      <vt:lpstr> Mouth Width : Teeth Width of friend’s faces </vt:lpstr>
      <vt:lpstr> Comparisons </vt:lpstr>
      <vt:lpstr>Adult’s faces</vt:lpstr>
      <vt:lpstr>Celebrity Faces</vt:lpstr>
      <vt:lpstr>Nose bridge : Eye Width of Adults</vt:lpstr>
      <vt:lpstr>Mouth : Teeth of Adults</vt:lpstr>
      <vt:lpstr>Phi – Classical Greek Architecture</vt:lpstr>
      <vt:lpstr>Classical Greek Buildings</vt:lpstr>
      <vt:lpstr>Classical Greek Buildings</vt:lpstr>
      <vt:lpstr>Fibonacci Numbers</vt:lpstr>
      <vt:lpstr>Phi - Nature</vt:lpstr>
      <vt:lpstr>Phi - Nature</vt:lpstr>
      <vt:lpstr>Phi - Nature</vt:lpstr>
      <vt:lpstr>Phi - Nature</vt:lpstr>
      <vt:lpstr>Phi - Nature</vt:lpstr>
      <vt:lpstr>Phi - Nature</vt:lpstr>
      <vt:lpstr>Phi - Nature</vt:lpstr>
      <vt:lpstr>Phi - Nature</vt:lpstr>
      <vt:lpstr>Reflection</vt:lpstr>
      <vt:lpstr>Reflection</vt:lpstr>
      <vt:lpstr>Reflection</vt:lpstr>
      <vt:lpstr>Reflection</vt:lpstr>
      <vt:lpstr>Bibliography</vt:lpstr>
      <vt:lpstr>Bibliography</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Golden Ratios</dc:title>
  <dc:creator>sghosh</dc:creator>
  <cp:lastModifiedBy>sghosh</cp:lastModifiedBy>
  <cp:revision>71</cp:revision>
  <dcterms:created xsi:type="dcterms:W3CDTF">2010-04-17T07:52:25Z</dcterms:created>
  <dcterms:modified xsi:type="dcterms:W3CDTF">2010-04-18T15:17:13Z</dcterms:modified>
</cp:coreProperties>
</file>